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8"/>
  </p:notesMasterIdLst>
  <p:sldIdLst>
    <p:sldId id="256" r:id="rId2"/>
    <p:sldId id="259" r:id="rId3"/>
    <p:sldId id="261" r:id="rId4"/>
    <p:sldId id="260" r:id="rId5"/>
    <p:sldId id="290" r:id="rId6"/>
    <p:sldId id="263" r:id="rId7"/>
    <p:sldId id="264" r:id="rId8"/>
    <p:sldId id="267" r:id="rId9"/>
    <p:sldId id="265" r:id="rId10"/>
    <p:sldId id="266" r:id="rId11"/>
    <p:sldId id="268" r:id="rId12"/>
    <p:sldId id="291" r:id="rId13"/>
    <p:sldId id="279" r:id="rId14"/>
    <p:sldId id="272" r:id="rId15"/>
    <p:sldId id="273" r:id="rId16"/>
    <p:sldId id="274" r:id="rId17"/>
    <p:sldId id="276" r:id="rId18"/>
    <p:sldId id="277" r:id="rId19"/>
    <p:sldId id="292" r:id="rId20"/>
    <p:sldId id="284" r:id="rId21"/>
    <p:sldId id="285" r:id="rId22"/>
    <p:sldId id="287" r:id="rId23"/>
    <p:sldId id="289" r:id="rId24"/>
    <p:sldId id="283" r:id="rId25"/>
    <p:sldId id="293" r:id="rId26"/>
    <p:sldId id="286"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91" d="100"/>
          <a:sy n="91" d="100"/>
        </p:scale>
        <p:origin x="-1578"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2D1B1-67A6-4624-8D13-2517EF21F1D4}" type="datetimeFigureOut">
              <a:rPr lang="de-DE" smtClean="0"/>
              <a:pPr/>
              <a:t>31.05.2021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F9FFE1-D029-4940-88BF-AA39C18704A0}" type="slidenum">
              <a:rPr lang="de-DE" smtClean="0"/>
              <a:pPr/>
              <a:t>‹Nr.›</a:t>
            </a:fld>
            <a:endParaRPr lang="de-DE"/>
          </a:p>
        </p:txBody>
      </p:sp>
    </p:spTree>
    <p:extLst>
      <p:ext uri="{BB962C8B-B14F-4D97-AF65-F5344CB8AC3E}">
        <p14:creationId xmlns:p14="http://schemas.microsoft.com/office/powerpoint/2010/main" val="257726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7F9FFE1-D029-4940-88BF-AA39C18704A0}"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685799" y="4343400"/>
            <a:ext cx="5486040" cy="4114440"/>
          </a:xfr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685799" y="4343400"/>
            <a:ext cx="5486040" cy="4114440"/>
          </a:xfrm>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685799" y="4343400"/>
            <a:ext cx="5486040" cy="4114440"/>
          </a:xfrm>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685799" y="4343400"/>
            <a:ext cx="5486040" cy="4114440"/>
          </a:xfrm>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685799" y="4343400"/>
            <a:ext cx="5486040" cy="4114440"/>
          </a:xfrm>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F844ADD-1760-4F2D-BC6D-CA5F07D10C5E}" type="datetime1">
              <a:rPr lang="de-DE" smtClean="0"/>
              <a:pPr/>
              <a:t>31.05.2021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F8558D8-9719-480E-8572-406C9A356A59}" type="datetime1">
              <a:rPr lang="de-DE" smtClean="0"/>
              <a:pPr/>
              <a:t>31.05.2021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6E87C7D-3D7E-40A1-AFBA-965F38435097}" type="datetime1">
              <a:rPr lang="de-DE" smtClean="0"/>
              <a:pPr/>
              <a:t>31.05.2021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D529B83-89BA-44A5-A79C-BC3FA8559684}" type="datetime1">
              <a:rPr lang="de-DE" smtClean="0"/>
              <a:pPr/>
              <a:t>31.05.2021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4E57A23-7A70-418B-B3AD-E5DEC7464AEA}" type="datetime1">
              <a:rPr lang="de-DE" smtClean="0"/>
              <a:pPr/>
              <a:t>31.05.2021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299F479-747D-4A02-8370-1D251B8A07E9}" type="datetime1">
              <a:rPr lang="de-DE" smtClean="0"/>
              <a:pPr/>
              <a:t>31.05.2021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B6D3B58-F756-4CAF-BB3D-35429DF902C7}" type="datetime1">
              <a:rPr lang="de-DE" smtClean="0"/>
              <a:pPr/>
              <a:t>31.05.2021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F0A9FF7-62C5-476C-9FE5-991D888DF054}" type="datetime1">
              <a:rPr lang="de-DE" smtClean="0"/>
              <a:pPr/>
              <a:t>31.05.2021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9376DAB-70B2-42F2-A2BF-2F019933372F}" type="datetime1">
              <a:rPr lang="de-DE" smtClean="0"/>
              <a:pPr/>
              <a:t>31.05.2021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025D0F1-3D34-43F3-800E-768634F0F51A}" type="datetime1">
              <a:rPr lang="de-DE" smtClean="0"/>
              <a:pPr/>
              <a:t>31.05.2021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31FCEC8-8688-4522-A798-DAA8CBE8EC62}" type="datetime1">
              <a:rPr lang="de-DE" smtClean="0"/>
              <a:pPr/>
              <a:t>31.05.2021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122D13-F6CE-47C3-A909-28692B9D8503}"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0F375-AE96-40B6-A7B1-2B9A47E33805}" type="datetime1">
              <a:rPr lang="de-DE" smtClean="0"/>
              <a:pPr/>
              <a:t>31.05.2021</a:t>
            </a:fld>
            <a:endParaRPr lang="de-DE"/>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22D13-F6CE-47C3-A909-28692B9D8503}"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mailto:niephaus@uhrschule.d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861048"/>
            <a:ext cx="7772400" cy="1470025"/>
          </a:xfrm>
        </p:spPr>
        <p:txBody>
          <a:bodyPr>
            <a:normAutofit fontScale="90000"/>
          </a:bodyPr>
          <a:lstStyle/>
          <a:p>
            <a:r>
              <a:rPr lang="de-DE" dirty="0" smtClean="0"/>
              <a:t>„Wie unterstütze ich mein Kind in den letzten Wochen bis Schulbeginn?“</a:t>
            </a:r>
            <a:endParaRPr lang="de-DE" dirty="0"/>
          </a:p>
        </p:txBody>
      </p:sp>
      <p:sp>
        <p:nvSpPr>
          <p:cNvPr id="3" name="Untertitel 2"/>
          <p:cNvSpPr>
            <a:spLocks noGrp="1"/>
          </p:cNvSpPr>
          <p:nvPr>
            <p:ph type="subTitle" idx="1"/>
          </p:nvPr>
        </p:nvSpPr>
        <p:spPr>
          <a:xfrm>
            <a:off x="1403648" y="1628800"/>
            <a:ext cx="6400800" cy="1752600"/>
          </a:xfrm>
        </p:spPr>
        <p:txBody>
          <a:bodyPr>
            <a:noAutofit/>
          </a:bodyPr>
          <a:lstStyle/>
          <a:p>
            <a:r>
              <a:rPr lang="de-DE" sz="4000" b="1" dirty="0" smtClean="0">
                <a:solidFill>
                  <a:schemeClr val="tx1"/>
                </a:solidFill>
              </a:rPr>
              <a:t>Herzlich Willkommen an der Gemeinschaftsgrundschule Uhrschule</a:t>
            </a:r>
            <a:endParaRPr lang="de-DE" sz="4000" b="1" dirty="0">
              <a:solidFill>
                <a:schemeClr val="tx1"/>
              </a:solidFill>
            </a:endParaRPr>
          </a:p>
        </p:txBody>
      </p:sp>
      <p:pic>
        <p:nvPicPr>
          <p:cNvPr id="4" name="Grafi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1360" y="-2126"/>
            <a:ext cx="802640" cy="78295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Reimspiele</a:t>
            </a:r>
            <a:endParaRPr lang="de-DE" u="sng" dirty="0"/>
          </a:p>
        </p:txBody>
      </p:sp>
      <p:sp>
        <p:nvSpPr>
          <p:cNvPr id="3" name="Inhaltsplatzhalter 2"/>
          <p:cNvSpPr>
            <a:spLocks noGrp="1"/>
          </p:cNvSpPr>
          <p:nvPr>
            <p:ph idx="1"/>
          </p:nvPr>
        </p:nvSpPr>
        <p:spPr/>
        <p:txBody>
          <a:bodyPr/>
          <a:lstStyle/>
          <a:p>
            <a:r>
              <a:rPr lang="de-DE" dirty="0" smtClean="0"/>
              <a:t>Fisch – Tisch	Tasche – Flasche,</a:t>
            </a:r>
          </a:p>
          <a:p>
            <a:r>
              <a:rPr lang="de-DE" dirty="0" smtClean="0"/>
              <a:t>„Es ist heute sehr heiß, deshalb esse ich ein …“</a:t>
            </a:r>
          </a:p>
          <a:p>
            <a:r>
              <a:rPr lang="de-DE" dirty="0" smtClean="0"/>
              <a:t>Reime finden: „Was reimt sich auf Ohr?“,</a:t>
            </a:r>
          </a:p>
          <a:p>
            <a:r>
              <a:rPr lang="de-DE" dirty="0" smtClean="0"/>
              <a:t>Pseudowörter (</a:t>
            </a:r>
            <a:r>
              <a:rPr lang="de-DE" dirty="0"/>
              <a:t>S</a:t>
            </a:r>
            <a:r>
              <a:rPr lang="de-DE" dirty="0" smtClean="0"/>
              <a:t>iebe – </a:t>
            </a:r>
            <a:r>
              <a:rPr lang="de-DE" dirty="0" err="1" smtClean="0"/>
              <a:t>Fiebe</a:t>
            </a:r>
            <a:r>
              <a:rPr lang="de-DE" dirty="0" smtClean="0"/>
              <a:t>),</a:t>
            </a:r>
          </a:p>
          <a:p>
            <a:r>
              <a:rPr lang="de-DE" dirty="0" smtClean="0"/>
              <a:t>„Reimmemory“</a:t>
            </a:r>
          </a:p>
          <a:p>
            <a:endParaRPr lang="de-DE" dirty="0" smtClean="0"/>
          </a:p>
          <a:p>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32"/>
            <a:ext cx="802640" cy="78295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Anlauterkennung</a:t>
            </a:r>
            <a:endParaRPr lang="de-DE" u="sng" dirty="0"/>
          </a:p>
        </p:txBody>
      </p:sp>
      <p:sp>
        <p:nvSpPr>
          <p:cNvPr id="3" name="Inhaltsplatzhalter 2"/>
          <p:cNvSpPr>
            <a:spLocks noGrp="1"/>
          </p:cNvSpPr>
          <p:nvPr>
            <p:ph idx="1"/>
          </p:nvPr>
        </p:nvSpPr>
        <p:spPr/>
        <p:txBody>
          <a:bodyPr>
            <a:normAutofit lnSpcReduction="10000"/>
          </a:bodyPr>
          <a:lstStyle/>
          <a:p>
            <a:r>
              <a:rPr lang="de-DE" dirty="0" smtClean="0"/>
              <a:t>A wie Affe,</a:t>
            </a:r>
            <a:r>
              <a:rPr lang="de-DE" dirty="0"/>
              <a:t> </a:t>
            </a:r>
            <a:r>
              <a:rPr lang="de-DE" dirty="0" err="1" smtClean="0"/>
              <a:t>Mmmmm</a:t>
            </a:r>
            <a:r>
              <a:rPr lang="de-DE" dirty="0" smtClean="0"/>
              <a:t> wie Mama,	</a:t>
            </a:r>
          </a:p>
          <a:p>
            <a:pPr marL="0" indent="0">
              <a:buNone/>
            </a:pPr>
            <a:r>
              <a:rPr lang="de-DE" dirty="0" smtClean="0"/>
              <a:t>    </a:t>
            </a:r>
            <a:r>
              <a:rPr lang="de-DE" dirty="0" err="1" smtClean="0"/>
              <a:t>Lllll</a:t>
            </a:r>
            <a:r>
              <a:rPr lang="de-DE" dirty="0" smtClean="0"/>
              <a:t> wie Löwe,</a:t>
            </a:r>
          </a:p>
          <a:p>
            <a:r>
              <a:rPr lang="de-DE" dirty="0" smtClean="0"/>
              <a:t>Finde ein Wort das mit T anfängt,</a:t>
            </a:r>
          </a:p>
          <a:p>
            <a:r>
              <a:rPr lang="de-DE" dirty="0" smtClean="0"/>
              <a:t>Mit welchen Laut beginnt dieses Wort?</a:t>
            </a:r>
          </a:p>
          <a:p>
            <a:r>
              <a:rPr lang="de-DE" dirty="0" smtClean="0"/>
              <a:t>Den eigenen Namen untersuchen,</a:t>
            </a:r>
          </a:p>
          <a:p>
            <a:r>
              <a:rPr lang="de-DE" dirty="0" smtClean="0"/>
              <a:t>„Memory“</a:t>
            </a:r>
          </a:p>
          <a:p>
            <a:r>
              <a:rPr lang="de-DE" dirty="0" smtClean="0"/>
              <a:t>„Buchstaben aus Pappe ausmalen, ausschneiden, zuordnen“</a:t>
            </a:r>
          </a:p>
          <a:p>
            <a:pPr>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1"/>
            <a:ext cx="802640" cy="78295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Alles rund um Zahlen</a:t>
            </a: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518259"/>
            <a:ext cx="2811881" cy="2880320"/>
          </a:xfrm>
          <a:prstGeom prst="rect">
            <a:avLst/>
          </a:prstGeom>
          <a:noFill/>
          <a:ln>
            <a:noFill/>
          </a:ln>
        </p:spPr>
      </p:pic>
    </p:spTree>
    <p:extLst>
      <p:ext uri="{BB962C8B-B14F-4D97-AF65-F5344CB8AC3E}">
        <p14:creationId xmlns:p14="http://schemas.microsoft.com/office/powerpoint/2010/main" val="3044312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nvPr>
        </p:nvGraphicFramePr>
        <p:xfrm>
          <a:off x="323528" y="260648"/>
          <a:ext cx="8229600" cy="6245344"/>
        </p:xfrm>
        <a:graphic>
          <a:graphicData uri="http://schemas.openxmlformats.org/drawingml/2006/table">
            <a:tbl>
              <a:tblPr bandRow="1">
                <a:tableStyleId>{073A0DAA-6AF3-43AB-8588-CEC1D06C72B9}</a:tableStyleId>
              </a:tblPr>
              <a:tblGrid>
                <a:gridCol w="2520280"/>
                <a:gridCol w="5709320"/>
              </a:tblGrid>
              <a:tr h="576064">
                <a:tc>
                  <a:txBody>
                    <a:bodyPr/>
                    <a:lstStyle/>
                    <a:p>
                      <a:r>
                        <a:rPr lang="de-DE" sz="2000" b="1" dirty="0" smtClean="0"/>
                        <a:t>Vorläuferfähigkeiten</a:t>
                      </a:r>
                      <a:endParaRPr lang="de-DE" sz="2000" b="1" dirty="0"/>
                    </a:p>
                  </a:txBody>
                  <a:tcPr/>
                </a:tc>
                <a:tc>
                  <a:txBody>
                    <a:bodyPr/>
                    <a:lstStyle/>
                    <a:p>
                      <a:r>
                        <a:rPr lang="de-DE" sz="2000" b="1" dirty="0" smtClean="0"/>
                        <a:t>Kompetenzen</a:t>
                      </a:r>
                      <a:endParaRPr lang="de-DE" sz="2000" b="1" dirty="0"/>
                    </a:p>
                  </a:txBody>
                  <a:tcPr/>
                </a:tc>
              </a:tr>
              <a:tr h="1159278">
                <a:tc>
                  <a:txBody>
                    <a:bodyPr/>
                    <a:lstStyle/>
                    <a:p>
                      <a:r>
                        <a:rPr lang="de-DE" dirty="0" smtClean="0"/>
                        <a:t>Mengenvorwissen</a:t>
                      </a:r>
                      <a:endParaRPr lang="de-DE" dirty="0"/>
                    </a:p>
                  </a:txBody>
                  <a:tcPr/>
                </a:tc>
                <a:tc>
                  <a:txBody>
                    <a:bodyPr/>
                    <a:lstStyle/>
                    <a:p>
                      <a:r>
                        <a:rPr lang="de-DE" dirty="0" smtClean="0"/>
                        <a:t>Klassifikation: </a:t>
                      </a:r>
                    </a:p>
                    <a:p>
                      <a:r>
                        <a:rPr lang="de-DE" dirty="0" smtClean="0"/>
                        <a:t>Gegenstände nach Form, Farbe …. Sortieren</a:t>
                      </a:r>
                    </a:p>
                    <a:p>
                      <a:endParaRPr lang="de-DE" dirty="0" smtClean="0"/>
                    </a:p>
                    <a:p>
                      <a:r>
                        <a:rPr lang="de-DE" dirty="0" smtClean="0"/>
                        <a:t>Seriation: </a:t>
                      </a:r>
                    </a:p>
                    <a:p>
                      <a:r>
                        <a:rPr lang="de-DE" dirty="0" smtClean="0"/>
                        <a:t>Muster</a:t>
                      </a:r>
                      <a:r>
                        <a:rPr lang="de-DE" baseline="0" dirty="0" smtClean="0"/>
                        <a:t> legen, Gegenstände nach der Länge ordnen….</a:t>
                      </a:r>
                    </a:p>
                    <a:p>
                      <a:endParaRPr lang="de-DE" baseline="0" dirty="0" smtClean="0"/>
                    </a:p>
                    <a:p>
                      <a:r>
                        <a:rPr lang="de-DE" baseline="0" dirty="0" smtClean="0"/>
                        <a:t>Mengenvergleich:</a:t>
                      </a:r>
                    </a:p>
                    <a:p>
                      <a:r>
                        <a:rPr lang="de-DE" baseline="0" dirty="0" smtClean="0"/>
                        <a:t>Wo liegen mehr Bonbons?</a:t>
                      </a:r>
                    </a:p>
                    <a:p>
                      <a:endParaRPr lang="de-DE" baseline="0" dirty="0" smtClean="0"/>
                    </a:p>
                    <a:p>
                      <a:r>
                        <a:rPr lang="de-DE" baseline="0" dirty="0" smtClean="0"/>
                        <a:t>Simultanerfassung:</a:t>
                      </a:r>
                    </a:p>
                    <a:p>
                      <a:r>
                        <a:rPr lang="de-DE" baseline="0" dirty="0" smtClean="0"/>
                        <a:t>Erfassen von Mengen ohne zu zählen</a:t>
                      </a:r>
                      <a:endParaRPr lang="de-DE" dirty="0"/>
                    </a:p>
                  </a:txBody>
                  <a:tcPr/>
                </a:tc>
              </a:tr>
              <a:tr h="1159278">
                <a:tc>
                  <a:txBody>
                    <a:bodyPr/>
                    <a:lstStyle/>
                    <a:p>
                      <a:r>
                        <a:rPr lang="de-DE" dirty="0" smtClean="0"/>
                        <a:t>Zahlenvorwissen</a:t>
                      </a:r>
                      <a:endParaRPr lang="de-DE" dirty="0"/>
                    </a:p>
                  </a:txBody>
                  <a:tcPr/>
                </a:tc>
                <a:tc>
                  <a:txBody>
                    <a:bodyPr/>
                    <a:lstStyle/>
                    <a:p>
                      <a:r>
                        <a:rPr lang="de-DE" dirty="0" smtClean="0"/>
                        <a:t>Zählfertigkeit: </a:t>
                      </a:r>
                    </a:p>
                    <a:p>
                      <a:r>
                        <a:rPr lang="de-DE" dirty="0" smtClean="0"/>
                        <a:t>vorwärts, rückwärts,</a:t>
                      </a:r>
                      <a:r>
                        <a:rPr lang="de-DE" baseline="0" dirty="0" smtClean="0"/>
                        <a:t> weiter zählen, Vorgänger, Nachfolger, größer, kleiner</a:t>
                      </a:r>
                    </a:p>
                    <a:p>
                      <a:endParaRPr lang="de-DE" baseline="0" dirty="0" smtClean="0"/>
                    </a:p>
                    <a:p>
                      <a:r>
                        <a:rPr lang="de-DE" baseline="0" dirty="0" smtClean="0"/>
                        <a:t>Zahlwissen: </a:t>
                      </a:r>
                    </a:p>
                    <a:p>
                      <a:r>
                        <a:rPr lang="de-DE" baseline="0" dirty="0" smtClean="0"/>
                        <a:t>„Zeig mir die Zahl 7“</a:t>
                      </a:r>
                    </a:p>
                    <a:p>
                      <a:endParaRPr lang="de-DE" baseline="0" dirty="0" smtClean="0"/>
                    </a:p>
                    <a:p>
                      <a:r>
                        <a:rPr lang="de-DE" baseline="0" dirty="0" smtClean="0"/>
                        <a:t>Rechenfertigkeiten: </a:t>
                      </a:r>
                    </a:p>
                    <a:p>
                      <a:r>
                        <a:rPr lang="de-DE" baseline="0" dirty="0" smtClean="0"/>
                        <a:t>2 +3 </a:t>
                      </a:r>
                      <a:endParaRPr lang="de-DE" dirty="0"/>
                    </a:p>
                  </a:txBody>
                  <a:tcPr/>
                </a:tc>
              </a:tr>
            </a:tbl>
          </a:graphicData>
        </a:graphic>
      </p:graphicFrame>
      <p:pic>
        <p:nvPicPr>
          <p:cNvPr id="3" name="Grafik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u="sng" dirty="0"/>
              <a:t>Alltagsmathematik</a:t>
            </a:r>
          </a:p>
        </p:txBody>
      </p:sp>
      <p:sp>
        <p:nvSpPr>
          <p:cNvPr id="3" name="Inhaltsplatzhalt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de-DE"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de-DE"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de-DE"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de-DE"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r>
              <a:rPr lang="de-DE" sz="2400" dirty="0">
                <a:latin typeface="Calibri" pitchFamily="18"/>
              </a:rPr>
              <a:t>Neben der Förderung in gezielt vorbereiteten Angeboten gibt es eine Vielzahl von Alltagssituationen, die sich durch das Lesen von Zahlen, Zählen, Vergleich, Sortieren, erstes Rechnen und das Sprechen über Mathematik eignen.</a:t>
            </a:r>
          </a:p>
          <a:p>
            <a:pPr marL="0" lvl="0" indent="0">
              <a:spcBef>
                <a:spcPts val="638"/>
              </a:spcBef>
              <a:buNone/>
            </a:pPr>
            <a:endParaRPr lang="de-DE" dirty="0">
              <a:latin typeface="Calibri" pitchFamily="18"/>
            </a:endParaRPr>
          </a:p>
          <a:p>
            <a:pPr marL="0" lvl="0" indent="0">
              <a:spcBef>
                <a:spcPts val="638"/>
              </a:spcBef>
              <a:buNone/>
            </a:pPr>
            <a:endParaRPr lang="de-DE" dirty="0">
              <a:latin typeface="Calibri" pitchFamily="18"/>
            </a:endParaRPr>
          </a:p>
        </p:txBody>
      </p:sp>
      <p:pic>
        <p:nvPicPr>
          <p:cNvPr id="5" name="Grafik 4"/>
          <p:cNvPicPr>
            <a:picLocks noChangeAspect="1"/>
          </p:cNvPicPr>
          <p:nvPr/>
        </p:nvPicPr>
        <p:blipFill>
          <a:blip r:embed="rId3" cstate="print">
            <a:alphaModFix/>
            <a:lum/>
          </a:blip>
          <a:srcRect/>
          <a:stretch>
            <a:fillRect/>
          </a:stretch>
        </p:blipFill>
        <p:spPr>
          <a:xfrm>
            <a:off x="755639" y="3573000"/>
            <a:ext cx="2484360" cy="1971000"/>
          </a:xfrm>
          <a:prstGeom prst="rect">
            <a:avLst/>
          </a:prstGeom>
          <a:noFill/>
          <a:ln>
            <a:noFill/>
          </a:ln>
        </p:spPr>
      </p:pic>
      <p:pic>
        <p:nvPicPr>
          <p:cNvPr id="6" name="Picture 2"/>
          <p:cNvPicPr>
            <a:picLocks noChangeAspect="1"/>
          </p:cNvPicPr>
          <p:nvPr/>
        </p:nvPicPr>
        <p:blipFill>
          <a:blip r:embed="rId4" cstate="print">
            <a:alphaModFix/>
            <a:lum/>
          </a:blip>
          <a:srcRect/>
          <a:stretch>
            <a:fillRect/>
          </a:stretch>
        </p:blipFill>
        <p:spPr>
          <a:xfrm>
            <a:off x="3671999" y="3888000"/>
            <a:ext cx="2178360" cy="1992600"/>
          </a:xfrm>
          <a:prstGeom prst="rect">
            <a:avLst/>
          </a:prstGeom>
          <a:noFill/>
          <a:ln>
            <a:noFill/>
          </a:ln>
          <a:effectLst>
            <a:outerShdw dist="139498" dir="2700000" algn="tl">
              <a:srgbClr val="333333">
                <a:alpha val="65000"/>
              </a:srgbClr>
            </a:outerShdw>
          </a:effectLst>
        </p:spPr>
      </p:pic>
      <p:pic>
        <p:nvPicPr>
          <p:cNvPr id="7" name="Picture 2"/>
          <p:cNvPicPr>
            <a:picLocks noChangeAspect="1"/>
          </p:cNvPicPr>
          <p:nvPr/>
        </p:nvPicPr>
        <p:blipFill>
          <a:blip r:embed="rId5" cstate="print">
            <a:alphaModFix/>
            <a:lum/>
          </a:blip>
          <a:srcRect/>
          <a:stretch>
            <a:fillRect/>
          </a:stretch>
        </p:blipFill>
        <p:spPr>
          <a:xfrm>
            <a:off x="6048000" y="3551400"/>
            <a:ext cx="2808000" cy="3000600"/>
          </a:xfrm>
          <a:prstGeom prst="rect">
            <a:avLst/>
          </a:prstGeom>
          <a:noFill/>
          <a:ln>
            <a:noFill/>
          </a:ln>
          <a:effectLst>
            <a:outerShdw dist="139498" dir="2700000" algn="tl">
              <a:srgbClr val="333333">
                <a:alpha val="65000"/>
              </a:srgbClr>
            </a:outerShdw>
          </a:effectLst>
        </p:spPr>
      </p:pic>
      <p:pic>
        <p:nvPicPr>
          <p:cNvPr id="8" name="Grafik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54760" y="27468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u="sng" dirty="0"/>
              <a:t>Alltagsmathematik</a:t>
            </a:r>
          </a:p>
        </p:txBody>
      </p:sp>
      <p:sp>
        <p:nvSpPr>
          <p:cNvPr id="3" name="Inhaltsplatzhalt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de-DE"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de-DE"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de-DE"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de-DE"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9pPr>
          </a:lstStyle>
          <a:p>
            <a:pPr lvl="0"/>
            <a:r>
              <a:rPr lang="de-DE" sz="2400" dirty="0">
                <a:latin typeface="+mj-lt"/>
              </a:rPr>
              <a:t>Mathematischer </a:t>
            </a:r>
            <a:r>
              <a:rPr lang="de-DE" sz="2400" dirty="0" smtClean="0">
                <a:latin typeface="+mj-lt"/>
              </a:rPr>
              <a:t>Spaziergang (Welche Zahlen siehst du?)</a:t>
            </a:r>
            <a:endParaRPr lang="de-DE" sz="2400" dirty="0">
              <a:latin typeface="+mj-lt"/>
            </a:endParaRPr>
          </a:p>
          <a:p>
            <a:pPr lvl="0"/>
            <a:r>
              <a:rPr lang="de-DE" sz="2400" dirty="0">
                <a:latin typeface="+mj-lt"/>
              </a:rPr>
              <a:t>Das Kind lernt, dass </a:t>
            </a:r>
            <a:r>
              <a:rPr lang="de-DE" sz="2400" dirty="0" smtClean="0">
                <a:latin typeface="+mj-lt"/>
              </a:rPr>
              <a:t>Mathematik </a:t>
            </a:r>
            <a:r>
              <a:rPr lang="de-DE" sz="2400" dirty="0">
                <a:latin typeface="+mj-lt"/>
              </a:rPr>
              <a:t>überall ist</a:t>
            </a:r>
          </a:p>
          <a:p>
            <a:pPr lvl="1"/>
            <a:r>
              <a:rPr lang="de-DE" dirty="0">
                <a:latin typeface="+mj-lt"/>
              </a:rPr>
              <a:t>Fernbedienung, Telefon, Hausnummern, Kennzeichen, Uhren, Fahrplan etc.</a:t>
            </a:r>
          </a:p>
          <a:p>
            <a:pPr lvl="1"/>
            <a:r>
              <a:rPr lang="de-DE" dirty="0">
                <a:latin typeface="+mj-lt"/>
              </a:rPr>
              <a:t>Spiegelungen in Schaufenstern, Geometrische Muster (Straßenpflaster), Lagebeziehungen (rechts, links, oben, unten, zwischen...)</a:t>
            </a:r>
          </a:p>
        </p:txBody>
      </p:sp>
      <p:pic>
        <p:nvPicPr>
          <p:cNvPr id="5" name="Picture 2"/>
          <p:cNvPicPr>
            <a:picLocks noChangeAspect="1"/>
          </p:cNvPicPr>
          <p:nvPr/>
        </p:nvPicPr>
        <p:blipFill>
          <a:blip r:embed="rId3" cstate="print">
            <a:alphaModFix/>
            <a:lum/>
          </a:blip>
          <a:srcRect/>
          <a:stretch>
            <a:fillRect/>
          </a:stretch>
        </p:blipFill>
        <p:spPr>
          <a:xfrm>
            <a:off x="1403648" y="4725144"/>
            <a:ext cx="2944800" cy="1944360"/>
          </a:xfrm>
          <a:prstGeom prst="rect">
            <a:avLst/>
          </a:prstGeom>
          <a:noFill/>
          <a:ln>
            <a:noFill/>
          </a:ln>
        </p:spPr>
      </p:pic>
      <p:sp>
        <p:nvSpPr>
          <p:cNvPr id="6" name="Textfeld 9"/>
          <p:cNvSpPr/>
          <p:nvPr/>
        </p:nvSpPr>
        <p:spPr>
          <a:xfrm>
            <a:off x="5940152" y="4365104"/>
            <a:ext cx="2857320" cy="219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6E6E6"/>
          </a:solidFill>
          <a:ln>
            <a:noFill/>
            <a:prstDash val="solid"/>
          </a:ln>
        </p:spPr>
        <p:txBody>
          <a:bodyPr vert="horz" wrap="square" lIns="90000" tIns="46800" rIns="90000" bIns="468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endParaRPr lang="de-DE" sz="1800" b="0" i="0" u="none" strike="noStrike" kern="1200">
              <a:ln>
                <a:noFill/>
              </a:ln>
              <a:solidFill>
                <a:srgbClr val="00B050"/>
              </a:solidFill>
              <a:latin typeface="Calibri" pitchFamily="34"/>
              <a:ea typeface="Microsoft YaHei" pitchFamily="2"/>
              <a:cs typeface="Mangal" pitchFamily="2"/>
            </a:endParaRPr>
          </a:p>
          <a:p>
            <a:pPr marL="0" marR="0" lvl="0" indent="0" algn="ctr" rtl="0" hangingPunct="1">
              <a:lnSpc>
                <a:spcPct val="100000"/>
              </a:lnSpc>
              <a:spcBef>
                <a:spcPts val="0"/>
              </a:spcBef>
              <a:spcAft>
                <a:spcPts val="0"/>
              </a:spcAft>
              <a:buNone/>
              <a:tabLst/>
            </a:pPr>
            <a:r>
              <a:rPr lang="de-DE" sz="2000" b="1" i="0" u="none" strike="noStrike" kern="1200">
                <a:ln>
                  <a:noFill/>
                </a:ln>
                <a:latin typeface="Arial" pitchFamily="18"/>
                <a:ea typeface="Microsoft YaHei" pitchFamily="2"/>
                <a:cs typeface="Mangal" pitchFamily="2"/>
              </a:rPr>
              <a:t>Wichtig:</a:t>
            </a:r>
          </a:p>
          <a:p>
            <a:pPr marL="0" marR="0" lvl="0" indent="0" algn="ctr" rtl="0" hangingPunct="1">
              <a:lnSpc>
                <a:spcPct val="100000"/>
              </a:lnSpc>
              <a:spcBef>
                <a:spcPts val="0"/>
              </a:spcBef>
              <a:spcAft>
                <a:spcPts val="0"/>
              </a:spcAft>
              <a:buNone/>
              <a:tabLst/>
            </a:pPr>
            <a:r>
              <a:rPr lang="de-DE" sz="2000" b="0" i="0" u="none" strike="noStrike" kern="1200">
                <a:ln>
                  <a:noFill/>
                </a:ln>
                <a:latin typeface="Arial" pitchFamily="18"/>
                <a:ea typeface="Microsoft YaHei" pitchFamily="2"/>
                <a:cs typeface="Mangal" pitchFamily="2"/>
              </a:rPr>
              <a:t>Blick für Zahlen, Formen und Muster in der kindlichen </a:t>
            </a:r>
            <a:br>
              <a:rPr lang="de-DE" sz="2000" b="0" i="0" u="none" strike="noStrike" kern="1200">
                <a:ln>
                  <a:noFill/>
                </a:ln>
                <a:latin typeface="Arial" pitchFamily="18"/>
                <a:ea typeface="Microsoft YaHei" pitchFamily="2"/>
                <a:cs typeface="Mangal" pitchFamily="2"/>
              </a:rPr>
            </a:br>
            <a:r>
              <a:rPr lang="de-DE" sz="2000" b="0" i="0" u="none" strike="noStrike" kern="1200">
                <a:ln>
                  <a:noFill/>
                </a:ln>
                <a:latin typeface="Arial" pitchFamily="18"/>
                <a:ea typeface="Microsoft YaHei" pitchFamily="2"/>
                <a:cs typeface="Mangal" pitchFamily="2"/>
              </a:rPr>
              <a:t>Lebenswelt schärfen</a:t>
            </a:r>
          </a:p>
          <a:p>
            <a:pPr marL="0" marR="0" lvl="0" indent="0" algn="ctr" rtl="0" hangingPunct="1">
              <a:lnSpc>
                <a:spcPct val="100000"/>
              </a:lnSpc>
              <a:spcBef>
                <a:spcPts val="0"/>
              </a:spcBef>
              <a:spcAft>
                <a:spcPts val="0"/>
              </a:spcAft>
              <a:buNone/>
              <a:tabLst/>
            </a:pPr>
            <a:endParaRPr lang="de-DE" sz="2000" b="0" i="0" u="none" strike="noStrike" kern="1200">
              <a:ln>
                <a:noFill/>
              </a:ln>
              <a:latin typeface="Arial" pitchFamily="18"/>
              <a:ea typeface="Microsoft YaHei" pitchFamily="2"/>
              <a:cs typeface="Mangal" pitchFamily="2"/>
            </a:endParaRPr>
          </a:p>
        </p:txBody>
      </p:sp>
      <p:pic>
        <p:nvPicPr>
          <p:cNvPr id="7" name="Grafik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2088" y="0"/>
            <a:ext cx="802640" cy="782955"/>
          </a:xfrm>
          <a:prstGeom prst="rect">
            <a:avLst/>
          </a:prstGeom>
          <a:noFill/>
          <a:ln>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u="sng" dirty="0"/>
              <a:t>Alltagsmathematik</a:t>
            </a:r>
          </a:p>
        </p:txBody>
      </p:sp>
      <p:sp>
        <p:nvSpPr>
          <p:cNvPr id="3" name="Inhaltsplatzhalt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de-DE"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de-DE"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de-DE"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de-DE"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de-DE">
              <a:latin typeface="Calibri" pitchFamily="18"/>
            </a:endParaRPr>
          </a:p>
          <a:p>
            <a:pPr marL="0" lvl="0" indent="0">
              <a:spcBef>
                <a:spcPts val="638"/>
              </a:spcBef>
              <a:buNone/>
            </a:pPr>
            <a:endParaRPr lang="de-DE">
              <a:latin typeface="Calibri" pitchFamily="18"/>
            </a:endParaRPr>
          </a:p>
        </p:txBody>
      </p:sp>
      <p:grpSp>
        <p:nvGrpSpPr>
          <p:cNvPr id="5" name="Ovale Legende 10"/>
          <p:cNvGrpSpPr/>
          <p:nvPr/>
        </p:nvGrpSpPr>
        <p:grpSpPr>
          <a:xfrm>
            <a:off x="288000" y="1309680"/>
            <a:ext cx="4051440" cy="1498319"/>
            <a:chOff x="288000" y="1309680"/>
            <a:chExt cx="4051440" cy="1498319"/>
          </a:xfrm>
        </p:grpSpPr>
        <p:pic>
          <p:nvPicPr>
            <p:cNvPr id="6" name="Ovale Legende 10"/>
            <p:cNvPicPr>
              <a:picLocks noChangeAspect="1"/>
            </p:cNvPicPr>
            <p:nvPr/>
          </p:nvPicPr>
          <p:blipFill>
            <a:blip r:embed="rId3" cstate="print">
              <a:alphaModFix/>
              <a:lum/>
            </a:blip>
            <a:srcRect/>
            <a:stretch>
              <a:fillRect/>
            </a:stretch>
          </p:blipFill>
          <p:spPr>
            <a:xfrm>
              <a:off x="288000" y="1309680"/>
              <a:ext cx="4051440" cy="1498319"/>
            </a:xfrm>
            <a:prstGeom prst="rect">
              <a:avLst/>
            </a:prstGeom>
            <a:noFill/>
            <a:ln>
              <a:noFill/>
            </a:ln>
          </p:spPr>
        </p:pic>
        <p:sp>
          <p:nvSpPr>
            <p:cNvPr id="7" name="Freihandform 6"/>
            <p:cNvSpPr/>
            <p:nvPr/>
          </p:nvSpPr>
          <p:spPr>
            <a:xfrm>
              <a:off x="965880" y="1571399"/>
              <a:ext cx="2698920" cy="712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de-DE" sz="1800" b="0" i="0" u="none" strike="noStrike" kern="1200">
                  <a:ln>
                    <a:noFill/>
                  </a:ln>
                  <a:solidFill>
                    <a:srgbClr val="000000"/>
                  </a:solidFill>
                  <a:latin typeface="Arial" pitchFamily="18"/>
                  <a:ea typeface="Microsoft YaHei" pitchFamily="2"/>
                  <a:cs typeface="Mangal" pitchFamily="2"/>
                </a:rPr>
                <a:t>Von welcher Sorte hast du mehr? Woher weißt du das?</a:t>
              </a:r>
            </a:p>
          </p:txBody>
        </p:sp>
      </p:grpSp>
      <p:grpSp>
        <p:nvGrpSpPr>
          <p:cNvPr id="8" name="Ovale Legende 9"/>
          <p:cNvGrpSpPr/>
          <p:nvPr/>
        </p:nvGrpSpPr>
        <p:grpSpPr>
          <a:xfrm>
            <a:off x="4608000" y="1066320"/>
            <a:ext cx="4038479" cy="1371599"/>
            <a:chOff x="4608000" y="1066320"/>
            <a:chExt cx="4038479" cy="1371599"/>
          </a:xfrm>
        </p:grpSpPr>
        <p:pic>
          <p:nvPicPr>
            <p:cNvPr id="9" name="Ovale Legende 9"/>
            <p:cNvPicPr>
              <a:picLocks noChangeAspect="1"/>
            </p:cNvPicPr>
            <p:nvPr/>
          </p:nvPicPr>
          <p:blipFill>
            <a:blip r:embed="rId4" cstate="print">
              <a:alphaModFix/>
              <a:lum/>
            </a:blip>
            <a:srcRect/>
            <a:stretch>
              <a:fillRect/>
            </a:stretch>
          </p:blipFill>
          <p:spPr>
            <a:xfrm>
              <a:off x="4608000" y="1066320"/>
              <a:ext cx="4038479" cy="1371599"/>
            </a:xfrm>
            <a:prstGeom prst="rect">
              <a:avLst/>
            </a:prstGeom>
            <a:noFill/>
            <a:ln>
              <a:noFill/>
            </a:ln>
          </p:spPr>
        </p:pic>
        <p:sp>
          <p:nvSpPr>
            <p:cNvPr id="10" name="Freihandform 9"/>
            <p:cNvSpPr/>
            <p:nvPr/>
          </p:nvSpPr>
          <p:spPr>
            <a:xfrm>
              <a:off x="5279400" y="1334520"/>
              <a:ext cx="2698920" cy="712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de-DE" sz="1800" b="0" i="0" u="none" strike="noStrike" kern="1200">
                  <a:ln>
                    <a:noFill/>
                  </a:ln>
                  <a:solidFill>
                    <a:srgbClr val="000000"/>
                  </a:solidFill>
                  <a:latin typeface="Arial" pitchFamily="18"/>
                  <a:ea typeface="Microsoft YaHei" pitchFamily="2"/>
                  <a:cs typeface="Mangal" pitchFamily="2"/>
                </a:rPr>
                <a:t>Wie viele rote sind es? Wie viele gelbe?</a:t>
              </a:r>
            </a:p>
          </p:txBody>
        </p:sp>
      </p:grpSp>
      <p:grpSp>
        <p:nvGrpSpPr>
          <p:cNvPr id="11" name="Ovale Legende 12"/>
          <p:cNvGrpSpPr/>
          <p:nvPr/>
        </p:nvGrpSpPr>
        <p:grpSpPr>
          <a:xfrm>
            <a:off x="300960" y="2643840"/>
            <a:ext cx="4038479" cy="2108160"/>
            <a:chOff x="300960" y="2643840"/>
            <a:chExt cx="4038479" cy="2108160"/>
          </a:xfrm>
        </p:grpSpPr>
        <p:pic>
          <p:nvPicPr>
            <p:cNvPr id="12" name="Ovale Legende 12"/>
            <p:cNvPicPr>
              <a:picLocks noChangeAspect="1"/>
            </p:cNvPicPr>
            <p:nvPr/>
          </p:nvPicPr>
          <p:blipFill>
            <a:blip r:embed="rId5" cstate="print">
              <a:alphaModFix/>
              <a:lum/>
            </a:blip>
            <a:srcRect/>
            <a:stretch>
              <a:fillRect/>
            </a:stretch>
          </p:blipFill>
          <p:spPr>
            <a:xfrm>
              <a:off x="300960" y="2643840"/>
              <a:ext cx="4038479" cy="2108160"/>
            </a:xfrm>
            <a:prstGeom prst="rect">
              <a:avLst/>
            </a:prstGeom>
            <a:noFill/>
            <a:ln>
              <a:noFill/>
            </a:ln>
          </p:spPr>
        </p:pic>
        <p:sp>
          <p:nvSpPr>
            <p:cNvPr id="13" name="Freihandform 12"/>
            <p:cNvSpPr/>
            <p:nvPr/>
          </p:nvSpPr>
          <p:spPr>
            <a:xfrm>
              <a:off x="964439" y="3007080"/>
              <a:ext cx="2698560" cy="1222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de-DE" sz="1800" b="0" i="0" u="none" strike="noStrike" kern="1200" dirty="0">
                  <a:ln>
                    <a:noFill/>
                  </a:ln>
                  <a:solidFill>
                    <a:srgbClr val="000000"/>
                  </a:solidFill>
                  <a:latin typeface="Arial" pitchFamily="18"/>
                  <a:ea typeface="Microsoft YaHei" pitchFamily="2"/>
                  <a:cs typeface="Mangal" pitchFamily="2"/>
                </a:rPr>
                <a:t>Wenn du die roten jetzt mit deinem Freund teilen würdest. Wie viele würde jeder von euch bekommen?</a:t>
              </a:r>
            </a:p>
          </p:txBody>
        </p:sp>
      </p:grpSp>
      <p:grpSp>
        <p:nvGrpSpPr>
          <p:cNvPr id="14" name="Ovale Legende 13"/>
          <p:cNvGrpSpPr/>
          <p:nvPr/>
        </p:nvGrpSpPr>
        <p:grpSpPr>
          <a:xfrm>
            <a:off x="467544" y="4343400"/>
            <a:ext cx="7505640" cy="2514600"/>
            <a:chOff x="467544" y="4343400"/>
            <a:chExt cx="7505640" cy="2514600"/>
          </a:xfrm>
        </p:grpSpPr>
        <p:pic>
          <p:nvPicPr>
            <p:cNvPr id="15" name="Ovale Legende 13"/>
            <p:cNvPicPr>
              <a:picLocks noChangeAspect="1"/>
            </p:cNvPicPr>
            <p:nvPr/>
          </p:nvPicPr>
          <p:blipFill>
            <a:blip r:embed="rId6" cstate="print">
              <a:alphaModFix/>
              <a:lum/>
            </a:blip>
            <a:srcRect/>
            <a:stretch>
              <a:fillRect/>
            </a:stretch>
          </p:blipFill>
          <p:spPr>
            <a:xfrm>
              <a:off x="467544" y="4343400"/>
              <a:ext cx="7505640" cy="2514600"/>
            </a:xfrm>
            <a:prstGeom prst="rect">
              <a:avLst/>
            </a:prstGeom>
            <a:noFill/>
            <a:ln>
              <a:noFill/>
            </a:ln>
          </p:spPr>
        </p:pic>
        <p:sp>
          <p:nvSpPr>
            <p:cNvPr id="16" name="Freihandform 15"/>
            <p:cNvSpPr/>
            <p:nvPr/>
          </p:nvSpPr>
          <p:spPr>
            <a:xfrm>
              <a:off x="1508040" y="5324400"/>
              <a:ext cx="5141880" cy="1222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de-DE" sz="1800" b="0" i="0" u="none" strike="noStrike" kern="1200" dirty="0">
                  <a:ln>
                    <a:noFill/>
                  </a:ln>
                  <a:solidFill>
                    <a:srgbClr val="000000"/>
                  </a:solidFill>
                  <a:latin typeface="Arial" pitchFamily="18"/>
                  <a:ea typeface="Microsoft YaHei" pitchFamily="2"/>
                  <a:cs typeface="Mangal" pitchFamily="2"/>
                </a:rPr>
                <a:t>Zwei gelbe und drei rote Gummibärchen werden hingelegt (ggf. als Würfelfünf oder auch anders). Wie viele sind das? Wie hast du das herausgefunden? Wie kannst du auch ohne Zählen ganz schnell erkennen, dass es 5 sind?</a:t>
              </a:r>
            </a:p>
          </p:txBody>
        </p:sp>
      </p:grpSp>
      <p:grpSp>
        <p:nvGrpSpPr>
          <p:cNvPr id="17" name="Ovale Legende 11"/>
          <p:cNvGrpSpPr/>
          <p:nvPr/>
        </p:nvGrpSpPr>
        <p:grpSpPr>
          <a:xfrm>
            <a:off x="4283968" y="2204864"/>
            <a:ext cx="4241880" cy="1955520"/>
            <a:chOff x="4824000" y="2232000"/>
            <a:chExt cx="4241880" cy="1955520"/>
          </a:xfrm>
        </p:grpSpPr>
        <p:pic>
          <p:nvPicPr>
            <p:cNvPr id="18" name="Ovale Legende 11"/>
            <p:cNvPicPr>
              <a:picLocks noChangeAspect="1"/>
            </p:cNvPicPr>
            <p:nvPr/>
          </p:nvPicPr>
          <p:blipFill>
            <a:blip r:embed="rId7" cstate="print">
              <a:alphaModFix/>
              <a:lum/>
            </a:blip>
            <a:srcRect/>
            <a:stretch>
              <a:fillRect/>
            </a:stretch>
          </p:blipFill>
          <p:spPr>
            <a:xfrm>
              <a:off x="4824000" y="2232000"/>
              <a:ext cx="4241880" cy="1955520"/>
            </a:xfrm>
            <a:prstGeom prst="rect">
              <a:avLst/>
            </a:prstGeom>
            <a:noFill/>
            <a:ln>
              <a:noFill/>
            </a:ln>
          </p:spPr>
        </p:pic>
        <p:sp>
          <p:nvSpPr>
            <p:cNvPr id="19" name="Freihandform 18"/>
            <p:cNvSpPr/>
            <p:nvPr/>
          </p:nvSpPr>
          <p:spPr>
            <a:xfrm>
              <a:off x="5698800" y="2600280"/>
              <a:ext cx="2698560" cy="12221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de-DE" sz="1800" b="0" i="0" u="none" strike="noStrike" kern="1200" dirty="0">
                  <a:ln>
                    <a:noFill/>
                  </a:ln>
                  <a:solidFill>
                    <a:srgbClr val="000000"/>
                  </a:solidFill>
                  <a:latin typeface="Arial" pitchFamily="18"/>
                  <a:ea typeface="Microsoft YaHei" pitchFamily="2"/>
                  <a:cs typeface="Mangal" pitchFamily="2"/>
                </a:rPr>
                <a:t>Wie viele gelbe müsstest du sammeln, damit du genauso viele gelbe wie rote hast? Wie hast du das herausgefunden?</a:t>
              </a:r>
            </a:p>
          </p:txBody>
        </p:sp>
      </p:grpSp>
      <p:grpSp>
        <p:nvGrpSpPr>
          <p:cNvPr id="20" name="Ovale Legende 18"/>
          <p:cNvGrpSpPr/>
          <p:nvPr/>
        </p:nvGrpSpPr>
        <p:grpSpPr>
          <a:xfrm>
            <a:off x="5091724" y="4031999"/>
            <a:ext cx="4051440" cy="1359000"/>
            <a:chOff x="5400000" y="4031999"/>
            <a:chExt cx="4051440" cy="1359000"/>
          </a:xfrm>
        </p:grpSpPr>
        <p:pic>
          <p:nvPicPr>
            <p:cNvPr id="21" name="Ovale Legende 18"/>
            <p:cNvPicPr>
              <a:picLocks noChangeAspect="1"/>
            </p:cNvPicPr>
            <p:nvPr/>
          </p:nvPicPr>
          <p:blipFill>
            <a:blip r:embed="rId8" cstate="print">
              <a:alphaModFix/>
              <a:lum/>
            </a:blip>
            <a:srcRect/>
            <a:stretch>
              <a:fillRect/>
            </a:stretch>
          </p:blipFill>
          <p:spPr>
            <a:xfrm>
              <a:off x="5400000" y="4031999"/>
              <a:ext cx="4051440" cy="1359000"/>
            </a:xfrm>
            <a:prstGeom prst="rect">
              <a:avLst/>
            </a:prstGeom>
            <a:noFill/>
            <a:ln>
              <a:noFill/>
            </a:ln>
          </p:spPr>
        </p:pic>
        <p:sp>
          <p:nvSpPr>
            <p:cNvPr id="22" name="Freihandform 21"/>
            <p:cNvSpPr/>
            <p:nvPr/>
          </p:nvSpPr>
          <p:spPr>
            <a:xfrm>
              <a:off x="6073200" y="4265280"/>
              <a:ext cx="2698560" cy="712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de-DE" sz="1800" b="0" i="0" u="none" strike="noStrike" kern="1200">
                  <a:ln>
                    <a:noFill/>
                  </a:ln>
                  <a:solidFill>
                    <a:srgbClr val="000000"/>
                  </a:solidFill>
                  <a:latin typeface="Arial" pitchFamily="18"/>
                  <a:ea typeface="Microsoft YaHei" pitchFamily="2"/>
                  <a:cs typeface="Mangal" pitchFamily="2"/>
                </a:rPr>
                <a:t>Wie viele sind es von jeder Sorte?</a:t>
              </a:r>
            </a:p>
          </p:txBody>
        </p:sp>
      </p:grpSp>
      <p:pic>
        <p:nvPicPr>
          <p:cNvPr id="23" name="Grafik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0524" y="-5255"/>
            <a:ext cx="802640" cy="782955"/>
          </a:xfrm>
          <a:prstGeom prst="rect">
            <a:avLst/>
          </a:prstGeom>
          <a:noFill/>
          <a:ln>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57200" y="274680"/>
            <a:ext cx="8229240" cy="15253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u="sng" dirty="0"/>
              <a:t>Mathematische Momente im freien Spiel</a:t>
            </a:r>
          </a:p>
        </p:txBody>
      </p:sp>
      <p:sp>
        <p:nvSpPr>
          <p:cNvPr id="3" name="Inhaltsplatzhalt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de-DE"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de-DE"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de-DE"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de-DE"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de-DE" sz="2800">
              <a:latin typeface="Calibri" pitchFamily="18"/>
            </a:endParaRPr>
          </a:p>
          <a:p>
            <a:pPr marL="0" lvl="0" indent="0">
              <a:buNone/>
            </a:pPr>
            <a:endParaRPr lang="de-DE" sz="2800">
              <a:latin typeface="Calibri" pitchFamily="18"/>
            </a:endParaRPr>
          </a:p>
          <a:p>
            <a:pPr marL="0" lvl="0" indent="0">
              <a:buNone/>
            </a:pPr>
            <a:endParaRPr lang="de-DE" sz="2800">
              <a:latin typeface="Calibri" pitchFamily="18"/>
            </a:endParaRPr>
          </a:p>
        </p:txBody>
      </p:sp>
      <p:pic>
        <p:nvPicPr>
          <p:cNvPr id="5" name="Bild 1" descr="Muggelsteine_1.jpg"/>
          <p:cNvPicPr>
            <a:picLocks noChangeAspect="1"/>
          </p:cNvPicPr>
          <p:nvPr/>
        </p:nvPicPr>
        <p:blipFill>
          <a:blip r:embed="rId3" cstate="print">
            <a:alphaModFix/>
            <a:lum/>
          </a:blip>
          <a:srcRect/>
          <a:stretch>
            <a:fillRect/>
          </a:stretch>
        </p:blipFill>
        <p:spPr>
          <a:xfrm>
            <a:off x="288000" y="2088001"/>
            <a:ext cx="1739013" cy="1408600"/>
          </a:xfrm>
          <a:prstGeom prst="rect">
            <a:avLst/>
          </a:prstGeom>
          <a:noFill/>
          <a:ln>
            <a:noFill/>
          </a:ln>
        </p:spPr>
      </p:pic>
      <p:pic>
        <p:nvPicPr>
          <p:cNvPr id="6" name="Bild 2" descr="Muggelsteine_2.jpg"/>
          <p:cNvPicPr>
            <a:picLocks noChangeAspect="1"/>
          </p:cNvPicPr>
          <p:nvPr/>
        </p:nvPicPr>
        <p:blipFill>
          <a:blip r:embed="rId4" cstate="print">
            <a:alphaModFix/>
            <a:lum/>
          </a:blip>
          <a:srcRect/>
          <a:stretch>
            <a:fillRect/>
          </a:stretch>
        </p:blipFill>
        <p:spPr>
          <a:xfrm>
            <a:off x="2462072" y="1811099"/>
            <a:ext cx="936104" cy="865153"/>
          </a:xfrm>
          <a:prstGeom prst="rect">
            <a:avLst/>
          </a:prstGeom>
          <a:noFill/>
          <a:ln>
            <a:noFill/>
          </a:ln>
        </p:spPr>
      </p:pic>
      <p:pic>
        <p:nvPicPr>
          <p:cNvPr id="7" name="Bild 1" descr="HolzwÅrfel_2.jpg"/>
          <p:cNvPicPr>
            <a:picLocks noChangeAspect="1"/>
          </p:cNvPicPr>
          <p:nvPr/>
        </p:nvPicPr>
        <p:blipFill>
          <a:blip r:embed="rId5" cstate="print">
            <a:alphaModFix/>
            <a:lum/>
          </a:blip>
          <a:srcRect t="12662"/>
          <a:stretch>
            <a:fillRect/>
          </a:stretch>
        </p:blipFill>
        <p:spPr>
          <a:xfrm>
            <a:off x="288000" y="4209224"/>
            <a:ext cx="1613160" cy="1955880"/>
          </a:xfrm>
          <a:prstGeom prst="rect">
            <a:avLst/>
          </a:prstGeom>
          <a:noFill/>
          <a:ln>
            <a:noFill/>
          </a:ln>
        </p:spPr>
      </p:pic>
      <p:pic>
        <p:nvPicPr>
          <p:cNvPr id="8" name="Bild 2" descr="HolzwÅrfel_3.jpg"/>
          <p:cNvPicPr>
            <a:picLocks noChangeAspect="1"/>
          </p:cNvPicPr>
          <p:nvPr/>
        </p:nvPicPr>
        <p:blipFill>
          <a:blip r:embed="rId6" cstate="print">
            <a:alphaModFix/>
            <a:lum/>
          </a:blip>
          <a:srcRect/>
          <a:stretch>
            <a:fillRect/>
          </a:stretch>
        </p:blipFill>
        <p:spPr>
          <a:xfrm>
            <a:off x="2555776" y="4509120"/>
            <a:ext cx="1684800" cy="1763640"/>
          </a:xfrm>
          <a:prstGeom prst="rect">
            <a:avLst/>
          </a:prstGeom>
          <a:noFill/>
          <a:ln>
            <a:noFill/>
          </a:ln>
        </p:spPr>
      </p:pic>
      <p:pic>
        <p:nvPicPr>
          <p:cNvPr id="9" name="Bild 2" descr="Filzdreiecke_1.jpg"/>
          <p:cNvPicPr>
            <a:picLocks noChangeAspect="1"/>
          </p:cNvPicPr>
          <p:nvPr/>
        </p:nvPicPr>
        <p:blipFill>
          <a:blip r:embed="rId7" cstate="print">
            <a:alphaModFix/>
            <a:lum/>
          </a:blip>
          <a:srcRect b="5177"/>
          <a:stretch>
            <a:fillRect/>
          </a:stretch>
        </p:blipFill>
        <p:spPr>
          <a:xfrm>
            <a:off x="6432398" y="2031999"/>
            <a:ext cx="2034777" cy="1854985"/>
          </a:xfrm>
          <a:prstGeom prst="rect">
            <a:avLst/>
          </a:prstGeom>
          <a:noFill/>
          <a:ln>
            <a:noFill/>
          </a:ln>
        </p:spPr>
      </p:pic>
      <p:pic>
        <p:nvPicPr>
          <p:cNvPr id="10" name="Bild 1" descr="SpielwÅrfel_1.jpg"/>
          <p:cNvPicPr>
            <a:picLocks noChangeAspect="1"/>
          </p:cNvPicPr>
          <p:nvPr/>
        </p:nvPicPr>
        <p:blipFill>
          <a:blip r:embed="rId8" cstate="print">
            <a:alphaModFix/>
            <a:lum/>
          </a:blip>
          <a:srcRect b="14342"/>
          <a:stretch>
            <a:fillRect/>
          </a:stretch>
        </p:blipFill>
        <p:spPr>
          <a:xfrm>
            <a:off x="4877192" y="4365104"/>
            <a:ext cx="3630240" cy="1800000"/>
          </a:xfrm>
          <a:prstGeom prst="rect">
            <a:avLst/>
          </a:prstGeom>
          <a:noFill/>
          <a:ln>
            <a:noFill/>
          </a:ln>
        </p:spPr>
      </p:pic>
      <p:pic>
        <p:nvPicPr>
          <p:cNvPr id="11" name="Grafik 1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
        <p:nvSpPr>
          <p:cNvPr id="4" name="Textfeld 3"/>
          <p:cNvSpPr txBox="1"/>
          <p:nvPr/>
        </p:nvSpPr>
        <p:spPr>
          <a:xfrm>
            <a:off x="3241866" y="2757936"/>
            <a:ext cx="2952328" cy="1477328"/>
          </a:xfrm>
          <a:prstGeom prst="rect">
            <a:avLst/>
          </a:prstGeom>
          <a:noFill/>
        </p:spPr>
        <p:txBody>
          <a:bodyPr wrap="square" rtlCol="0">
            <a:spAutoFit/>
          </a:bodyPr>
          <a:lstStyle/>
          <a:p>
            <a:r>
              <a:rPr lang="de-DE" dirty="0"/>
              <a:t>Was meinen Sie passiert, wenn Sie Kindern einen großen Haufen Würfel, Muggelsteine, Bausteine etc. geben?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57200" y="274680"/>
            <a:ext cx="8229240" cy="15253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u="sng" dirty="0"/>
              <a:t>Mathematische Momente im freien Spiel</a:t>
            </a:r>
          </a:p>
        </p:txBody>
      </p:sp>
      <p:sp>
        <p:nvSpPr>
          <p:cNvPr id="3" name="Inhaltsplatzhalt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de-DE"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de-DE"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de-DE"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de-DE"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de-DE"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de-DE" sz="2800">
              <a:latin typeface="Calibri" pitchFamily="18"/>
            </a:endParaRPr>
          </a:p>
          <a:p>
            <a:pPr marL="0" lvl="0" indent="0">
              <a:spcBef>
                <a:spcPts val="638"/>
              </a:spcBef>
              <a:buNone/>
            </a:pPr>
            <a:r>
              <a:rPr lang="de-DE">
                <a:latin typeface="Calibri" pitchFamily="18"/>
              </a:rPr>
              <a:t>Kinder agieren sehr motiviert im Umgang mit Materialien. Sie bauen und legen mit dem Material. Die Aufgabe ist es nun, aus dieser Situation eine noch bessere Lernsituation zu schaffen.</a:t>
            </a:r>
          </a:p>
          <a:p>
            <a:pPr marL="0" lvl="0" indent="0">
              <a:buNone/>
            </a:pPr>
            <a:endParaRPr lang="de-DE" sz="2800">
              <a:latin typeface="Calibri" pitchFamily="18"/>
            </a:endParaRPr>
          </a:p>
          <a:p>
            <a:pPr marL="0" lvl="0" indent="0">
              <a:buNone/>
            </a:pPr>
            <a:endParaRPr lang="de-DE" sz="2800">
              <a:latin typeface="Calibri" pitchFamily="18"/>
            </a:endParaRPr>
          </a:p>
        </p:txBody>
      </p:sp>
      <p:pic>
        <p:nvPicPr>
          <p:cNvPr id="4" name="Grafi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Regeln und Rituale/Soziales</a:t>
            </a: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518259"/>
            <a:ext cx="2811881" cy="2880320"/>
          </a:xfrm>
          <a:prstGeom prst="rect">
            <a:avLst/>
          </a:prstGeom>
          <a:noFill/>
          <a:ln>
            <a:noFill/>
          </a:ln>
        </p:spPr>
      </p:pic>
    </p:spTree>
    <p:extLst>
      <p:ext uri="{BB962C8B-B14F-4D97-AF65-F5344CB8AC3E}">
        <p14:creationId xmlns:p14="http://schemas.microsoft.com/office/powerpoint/2010/main" val="2557791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Wichtige Ziele</a:t>
            </a:r>
            <a:endParaRPr lang="de-DE" u="sng" dirty="0"/>
          </a:p>
        </p:txBody>
      </p:sp>
      <p:sp>
        <p:nvSpPr>
          <p:cNvPr id="3" name="Inhaltsplatzhalter 2"/>
          <p:cNvSpPr>
            <a:spLocks noGrp="1"/>
          </p:cNvSpPr>
          <p:nvPr>
            <p:ph idx="1"/>
          </p:nvPr>
        </p:nvSpPr>
        <p:spPr/>
        <p:txBody>
          <a:bodyPr>
            <a:normAutofit fontScale="92500" lnSpcReduction="20000"/>
          </a:bodyPr>
          <a:lstStyle/>
          <a:p>
            <a:r>
              <a:rPr lang="de-DE" dirty="0" smtClean="0"/>
              <a:t>Förderung der Motorik durch Bewegung,</a:t>
            </a:r>
          </a:p>
          <a:p>
            <a:r>
              <a:rPr lang="de-DE" dirty="0" smtClean="0"/>
              <a:t>Übernahme von Verantwortung,</a:t>
            </a:r>
          </a:p>
          <a:p>
            <a:r>
              <a:rPr lang="de-DE" dirty="0" smtClean="0"/>
              <a:t>Geduld und Konzentration,</a:t>
            </a:r>
          </a:p>
          <a:p>
            <a:r>
              <a:rPr lang="de-DE" dirty="0" smtClean="0"/>
              <a:t>Vorbereitung durch Ordnung und Strukturen,</a:t>
            </a:r>
          </a:p>
          <a:p>
            <a:r>
              <a:rPr lang="de-DE" dirty="0" smtClean="0"/>
              <a:t>Selbstvertrauen schulen,</a:t>
            </a:r>
          </a:p>
          <a:p>
            <a:r>
              <a:rPr lang="de-DE" dirty="0" smtClean="0"/>
              <a:t>Umgang mit Sieg und Niederlage (Kritikfähigkeit),</a:t>
            </a:r>
          </a:p>
          <a:p>
            <a:r>
              <a:rPr lang="de-DE" dirty="0" smtClean="0"/>
              <a:t>Begeisterung fördern,</a:t>
            </a:r>
          </a:p>
          <a:p>
            <a:r>
              <a:rPr lang="de-DE" dirty="0" smtClean="0"/>
              <a:t>Mit Lerninhalten vertraut machen („Vorläuferfähigkeiten“  für die Fächer Deutsch und Mathematik)</a:t>
            </a:r>
          </a:p>
          <a:p>
            <a:endParaRPr lang="de-DE" dirty="0" smtClean="0"/>
          </a:p>
          <a:p>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32"/>
            <a:ext cx="802640" cy="78295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Lernförderliche Tagesstruktur</a:t>
            </a:r>
            <a:endParaRPr lang="de-DE" u="sng" dirty="0"/>
          </a:p>
        </p:txBody>
      </p:sp>
      <p:sp>
        <p:nvSpPr>
          <p:cNvPr id="3" name="Inhaltsplatzhalter 2"/>
          <p:cNvSpPr>
            <a:spLocks noGrp="1"/>
          </p:cNvSpPr>
          <p:nvPr>
            <p:ph idx="1"/>
          </p:nvPr>
        </p:nvSpPr>
        <p:spPr/>
        <p:txBody>
          <a:bodyPr>
            <a:normAutofit/>
          </a:bodyPr>
          <a:lstStyle/>
          <a:p>
            <a:r>
              <a:rPr lang="de-DE" dirty="0" smtClean="0"/>
              <a:t>Vor der Schule: </a:t>
            </a:r>
          </a:p>
          <a:p>
            <a:pPr lvl="1"/>
            <a:r>
              <a:rPr lang="de-DE" dirty="0" smtClean="0"/>
              <a:t>Rechtzeitig wecken und aufstehen (gemütlicher und entspannter Tagesbeginn),</a:t>
            </a:r>
          </a:p>
          <a:p>
            <a:pPr lvl="1"/>
            <a:r>
              <a:rPr lang="de-DE" dirty="0" smtClean="0"/>
              <a:t>Gemeinsam frühstücken und den Tagesablauf besprechen,</a:t>
            </a:r>
          </a:p>
          <a:p>
            <a:pPr lvl="1"/>
            <a:r>
              <a:rPr lang="de-DE" dirty="0" smtClean="0"/>
              <a:t>Rechtzeitig losgehen </a:t>
            </a:r>
          </a:p>
          <a:p>
            <a:pPr lvl="2"/>
            <a:r>
              <a:rPr lang="de-DE" dirty="0" smtClean="0"/>
              <a:t>Schulbeginn: 08.00 Uhr</a:t>
            </a:r>
          </a:p>
          <a:p>
            <a:pPr lvl="2"/>
            <a:r>
              <a:rPr lang="de-DE" dirty="0" smtClean="0"/>
              <a:t>Unterrichtsbeginn: 08.10 Uhr </a:t>
            </a:r>
          </a:p>
          <a:p>
            <a:pPr lvl="3"/>
            <a:r>
              <a:rPr lang="de-DE" dirty="0" smtClean="0"/>
              <a:t>Die Kinder sollen möglichst um 08.00 Uhr in der Schule sein (offener Anfang)</a:t>
            </a:r>
          </a:p>
          <a:p>
            <a:pPr lvl="2">
              <a:buNone/>
            </a:pPr>
            <a:endParaRPr lang="de-DE" dirty="0" smtClean="0"/>
          </a:p>
          <a:p>
            <a:pPr>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Lernförderliche Tagesstruktur</a:t>
            </a:r>
            <a:endParaRPr lang="de-DE" u="sng" dirty="0"/>
          </a:p>
        </p:txBody>
      </p:sp>
      <p:sp>
        <p:nvSpPr>
          <p:cNvPr id="3" name="Inhaltsplatzhalter 2"/>
          <p:cNvSpPr>
            <a:spLocks noGrp="1"/>
          </p:cNvSpPr>
          <p:nvPr>
            <p:ph idx="1"/>
          </p:nvPr>
        </p:nvSpPr>
        <p:spPr/>
        <p:txBody>
          <a:bodyPr>
            <a:normAutofit fontScale="92500" lnSpcReduction="20000"/>
          </a:bodyPr>
          <a:lstStyle/>
          <a:p>
            <a:r>
              <a:rPr lang="de-DE" dirty="0" smtClean="0"/>
              <a:t>Nach der Schule: </a:t>
            </a:r>
          </a:p>
          <a:p>
            <a:pPr lvl="1"/>
            <a:r>
              <a:rPr lang="de-DE" dirty="0" smtClean="0"/>
              <a:t>Den Schultag gemeinsam besprechen</a:t>
            </a:r>
          </a:p>
          <a:p>
            <a:pPr lvl="1"/>
            <a:r>
              <a:rPr lang="de-DE" dirty="0" smtClean="0"/>
              <a:t>Eine feste und ritualisierte Hausaufgabenzeit einplanen, z.B. nach dem Mittagessen (für nicht OGS-Kinder),</a:t>
            </a:r>
          </a:p>
          <a:p>
            <a:pPr lvl="1"/>
            <a:r>
              <a:rPr lang="de-DE" dirty="0" smtClean="0"/>
              <a:t>Aktivitäten am Nachmittag arrangieren (Verabredungen, Sport, Musik etc.),</a:t>
            </a:r>
          </a:p>
          <a:p>
            <a:pPr lvl="1"/>
            <a:r>
              <a:rPr lang="de-DE" dirty="0" smtClean="0"/>
              <a:t>Abendessen,</a:t>
            </a:r>
          </a:p>
          <a:p>
            <a:pPr lvl="1"/>
            <a:r>
              <a:rPr lang="de-DE" dirty="0" smtClean="0"/>
              <a:t>Abendritual (Vorlesen, Spielzeit etc.),</a:t>
            </a:r>
          </a:p>
          <a:p>
            <a:pPr lvl="1"/>
            <a:r>
              <a:rPr lang="de-DE" dirty="0" smtClean="0"/>
              <a:t>Rechtzeitig schlafen gehen (etwa 10 Stunden Schlaf pro Nacht sind für Grundschulkinder empfehlenswert) </a:t>
            </a:r>
          </a:p>
          <a:p>
            <a:pPr lvl="3"/>
            <a:endParaRPr lang="de-DE" dirty="0" smtClean="0"/>
          </a:p>
          <a:p>
            <a:pPr lvl="2">
              <a:buNone/>
            </a:pPr>
            <a:endParaRPr lang="de-DE" dirty="0" smtClean="0"/>
          </a:p>
          <a:p>
            <a:pPr>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Lernförderliche Tagesstruktur</a:t>
            </a:r>
            <a:endParaRPr lang="de-DE" u="sng" dirty="0"/>
          </a:p>
        </p:txBody>
      </p:sp>
      <p:sp>
        <p:nvSpPr>
          <p:cNvPr id="3" name="Inhaltsplatzhalter 2"/>
          <p:cNvSpPr>
            <a:spLocks noGrp="1"/>
          </p:cNvSpPr>
          <p:nvPr>
            <p:ph idx="1"/>
          </p:nvPr>
        </p:nvSpPr>
        <p:spPr/>
        <p:txBody>
          <a:bodyPr>
            <a:normAutofit fontScale="92500" lnSpcReduction="20000"/>
          </a:bodyPr>
          <a:lstStyle/>
          <a:p>
            <a:r>
              <a:rPr lang="de-DE" dirty="0" smtClean="0"/>
              <a:t>Allgemeines: </a:t>
            </a:r>
          </a:p>
          <a:p>
            <a:pPr lvl="1"/>
            <a:r>
              <a:rPr lang="de-DE" dirty="0" smtClean="0"/>
              <a:t>Üben Sie bitte mit den Kindern den Schulweg und besprechen Sie wichtige Regeln im Straßenverkehr.</a:t>
            </a:r>
          </a:p>
          <a:p>
            <a:pPr lvl="2"/>
            <a:r>
              <a:rPr lang="de-DE" dirty="0" smtClean="0"/>
              <a:t>Begleiten Sie ihre Kinder in den ersten Monaten / im ersten Jahr. </a:t>
            </a:r>
          </a:p>
          <a:p>
            <a:pPr lvl="1"/>
            <a:r>
              <a:rPr lang="de-DE" dirty="0" smtClean="0"/>
              <a:t>Bitte schauen Sie täglich in die „Gelbe-Mappe“ (Postmappe), nur so erhalten Sie immer alle </a:t>
            </a:r>
            <a:r>
              <a:rPr lang="de-DE" b="1" u="sng" dirty="0" smtClean="0"/>
              <a:t>wichtigen</a:t>
            </a:r>
            <a:r>
              <a:rPr lang="de-DE" b="1" dirty="0" smtClean="0"/>
              <a:t> </a:t>
            </a:r>
            <a:r>
              <a:rPr lang="de-DE" dirty="0" smtClean="0"/>
              <a:t>Informationen. Die Mappe dient zum gegenseitigen Informationsaustausch, der uns sehr wichtig ist. </a:t>
            </a:r>
          </a:p>
          <a:p>
            <a:pPr lvl="1"/>
            <a:r>
              <a:rPr lang="de-DE" dirty="0" smtClean="0"/>
              <a:t>Planen Sie feste Lese-/Hausaufgaben-/Lernzeiten am Wochenende ein </a:t>
            </a:r>
          </a:p>
          <a:p>
            <a:pPr lvl="2"/>
            <a:r>
              <a:rPr lang="de-DE" dirty="0" smtClean="0"/>
              <a:t>Diese sollten nicht länger als 45 Minuten sein</a:t>
            </a:r>
          </a:p>
          <a:p>
            <a:pPr lvl="2"/>
            <a:r>
              <a:rPr lang="de-DE" dirty="0" smtClean="0"/>
              <a:t>Samstag oder Sonntag ganz frei!!!</a:t>
            </a:r>
          </a:p>
          <a:p>
            <a:pPr lvl="3"/>
            <a:endParaRPr lang="de-DE" dirty="0" smtClean="0"/>
          </a:p>
          <a:p>
            <a:pPr lvl="2">
              <a:buNone/>
            </a:pPr>
            <a:endParaRPr lang="de-DE" dirty="0" smtClean="0"/>
          </a:p>
          <a:p>
            <a:pPr>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Medienkonsum</a:t>
            </a:r>
            <a:endParaRPr lang="de-DE" u="sng" dirty="0"/>
          </a:p>
        </p:txBody>
      </p:sp>
      <p:sp>
        <p:nvSpPr>
          <p:cNvPr id="3" name="Inhaltsplatzhalter 2"/>
          <p:cNvSpPr>
            <a:spLocks noGrp="1"/>
          </p:cNvSpPr>
          <p:nvPr>
            <p:ph idx="1"/>
          </p:nvPr>
        </p:nvSpPr>
        <p:spPr/>
        <p:txBody>
          <a:bodyPr>
            <a:normAutofit/>
          </a:bodyPr>
          <a:lstStyle/>
          <a:p>
            <a:r>
              <a:rPr lang="de-DE" dirty="0" smtClean="0"/>
              <a:t>Digitale Medien werden immer wichtiger und der Umgang mit ihnen muss besprochen werden.</a:t>
            </a:r>
          </a:p>
          <a:p>
            <a:r>
              <a:rPr lang="de-DE" dirty="0" smtClean="0"/>
              <a:t>Einklang in Familie </a:t>
            </a:r>
            <a:r>
              <a:rPr lang="de-DE" b="1" dirty="0" smtClean="0"/>
              <a:t>und</a:t>
            </a:r>
            <a:r>
              <a:rPr lang="de-DE" dirty="0" smtClean="0"/>
              <a:t> Schule!</a:t>
            </a:r>
          </a:p>
          <a:p>
            <a:r>
              <a:rPr lang="de-DE" dirty="0" smtClean="0"/>
              <a:t>Kinder müssen den Umgang lernen und auf unterschiedliche Medien vorbereitet werden (sie sind in der Berufswelt schließlich nicht mehr wegzudenken).</a:t>
            </a:r>
          </a:p>
          <a:p>
            <a:pPr lvl="2">
              <a:buNone/>
            </a:pPr>
            <a:endParaRPr lang="de-DE" dirty="0" smtClean="0"/>
          </a:p>
          <a:p>
            <a:pPr>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32"/>
            <a:ext cx="802640" cy="78295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Medienkonsum</a:t>
            </a:r>
            <a:endParaRPr lang="de-DE" u="sng"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196752"/>
            <a:ext cx="8229600" cy="4861295"/>
          </a:xfrm>
          <a:prstGeom prst="rect">
            <a:avLst/>
          </a:prstGeom>
          <a:noFill/>
          <a:ln w="9525">
            <a:noFill/>
            <a:miter lim="800000"/>
            <a:headEnd/>
            <a:tailEnd/>
          </a:ln>
        </p:spPr>
      </p:pic>
      <p:pic>
        <p:nvPicPr>
          <p:cNvPr id="4" name="Grafi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Unsere Klassenregeln</a:t>
            </a:r>
            <a:endParaRPr lang="de-DE" u="sng"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pic>
        <p:nvPicPr>
          <p:cNvPr id="5" name="Inhaltsplatzhalter 4"/>
          <p:cNvPicPr>
            <a:picLocks noGrp="1"/>
          </p:cNvPicPr>
          <p:nvPr>
            <p:ph idx="1"/>
          </p:nvPr>
        </p:nvPicPr>
        <p:blipFill>
          <a:blip r:embed="rId3" cstate="print">
            <a:extLst>
              <a:ext uri="{28A0092B-C50C-407E-A947-70E740481C1C}">
                <a14:useLocalDpi xmlns:a14="http://schemas.microsoft.com/office/drawing/2010/main" val="0"/>
              </a:ext>
            </a:extLst>
          </a:blip>
          <a:srcRect l="22247" t="26208" r="21623" b="25769"/>
          <a:stretch>
            <a:fillRect/>
          </a:stretch>
        </p:blipFill>
        <p:spPr bwMode="auto">
          <a:xfrm>
            <a:off x="1475656" y="1484784"/>
            <a:ext cx="3100663" cy="1594889"/>
          </a:xfrm>
          <a:prstGeom prst="rect">
            <a:avLst/>
          </a:prstGeom>
          <a:noFill/>
          <a:ln>
            <a:noFill/>
          </a:ln>
        </p:spPr>
      </p:pic>
      <p:pic>
        <p:nvPicPr>
          <p:cNvPr id="6" name="Grafik 5"/>
          <p:cNvPicPr/>
          <p:nvPr/>
        </p:nvPicPr>
        <p:blipFill>
          <a:blip r:embed="rId4" cstate="print">
            <a:extLst>
              <a:ext uri="{28A0092B-C50C-407E-A947-70E740481C1C}">
                <a14:useLocalDpi xmlns:a14="http://schemas.microsoft.com/office/drawing/2010/main" val="0"/>
              </a:ext>
            </a:extLst>
          </a:blip>
          <a:srcRect l="24426" t="31717" r="21515" b="16098"/>
          <a:stretch>
            <a:fillRect/>
          </a:stretch>
        </p:blipFill>
        <p:spPr bwMode="auto">
          <a:xfrm>
            <a:off x="1619672" y="3429000"/>
            <a:ext cx="3074035" cy="1760855"/>
          </a:xfrm>
          <a:prstGeom prst="rect">
            <a:avLst/>
          </a:prstGeom>
          <a:noFill/>
          <a:ln>
            <a:noFill/>
          </a:ln>
        </p:spPr>
      </p:pic>
      <p:pic>
        <p:nvPicPr>
          <p:cNvPr id="7" name="Grafik 6"/>
          <p:cNvPicPr/>
          <p:nvPr/>
        </p:nvPicPr>
        <p:blipFill>
          <a:blip r:embed="rId5" cstate="print">
            <a:extLst>
              <a:ext uri="{28A0092B-C50C-407E-A947-70E740481C1C}">
                <a14:useLocalDpi xmlns:a14="http://schemas.microsoft.com/office/drawing/2010/main" val="0"/>
              </a:ext>
            </a:extLst>
          </a:blip>
          <a:srcRect l="24452" t="30983" r="23286" b="13550"/>
          <a:stretch>
            <a:fillRect/>
          </a:stretch>
        </p:blipFill>
        <p:spPr bwMode="auto">
          <a:xfrm>
            <a:off x="4914513" y="1489709"/>
            <a:ext cx="2962275" cy="1828800"/>
          </a:xfrm>
          <a:prstGeom prst="rect">
            <a:avLst/>
          </a:prstGeom>
          <a:noFill/>
          <a:ln>
            <a:noFill/>
          </a:ln>
        </p:spPr>
      </p:pic>
      <p:pic>
        <p:nvPicPr>
          <p:cNvPr id="8" name="Grafik 7"/>
          <p:cNvPicPr/>
          <p:nvPr/>
        </p:nvPicPr>
        <p:blipFill>
          <a:blip r:embed="rId6">
            <a:extLst>
              <a:ext uri="{28A0092B-C50C-407E-A947-70E740481C1C}">
                <a14:useLocalDpi xmlns:a14="http://schemas.microsoft.com/office/drawing/2010/main" val="0"/>
              </a:ext>
            </a:extLst>
          </a:blip>
          <a:srcRect/>
          <a:stretch>
            <a:fillRect/>
          </a:stretch>
        </p:blipFill>
        <p:spPr bwMode="auto">
          <a:xfrm>
            <a:off x="4914513" y="3318509"/>
            <a:ext cx="3051810" cy="1981835"/>
          </a:xfrm>
          <a:prstGeom prst="rect">
            <a:avLst/>
          </a:prstGeom>
          <a:noFill/>
        </p:spPr>
      </p:pic>
    </p:spTree>
    <p:extLst>
      <p:ext uri="{BB962C8B-B14F-4D97-AF65-F5344CB8AC3E}">
        <p14:creationId xmlns:p14="http://schemas.microsoft.com/office/powerpoint/2010/main" val="912984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u="sng" dirty="0" smtClean="0"/>
              <a:t>Vielen Dank für Ihre Aufmerksamkeit</a:t>
            </a:r>
            <a:endParaRPr lang="de-DE" u="sng" dirty="0"/>
          </a:p>
        </p:txBody>
      </p:sp>
      <p:sp>
        <p:nvSpPr>
          <p:cNvPr id="3" name="Inhaltsplatzhalter 2"/>
          <p:cNvSpPr>
            <a:spLocks noGrp="1"/>
          </p:cNvSpPr>
          <p:nvPr>
            <p:ph idx="1"/>
          </p:nvPr>
        </p:nvSpPr>
        <p:spPr/>
        <p:txBody>
          <a:bodyPr>
            <a:normAutofit fontScale="92500" lnSpcReduction="20000"/>
          </a:bodyPr>
          <a:lstStyle/>
          <a:p>
            <a:pPr marL="0" indent="0" algn="ctr">
              <a:buNone/>
            </a:pPr>
            <a:endParaRPr lang="de-DE" dirty="0">
              <a:sym typeface="Wingdings" panose="05000000000000000000" pitchFamily="2" charset="2"/>
            </a:endParaRPr>
          </a:p>
          <a:p>
            <a:pPr marL="0" indent="0">
              <a:buNone/>
            </a:pPr>
            <a:r>
              <a:rPr lang="de-DE" sz="14000" dirty="0">
                <a:sym typeface="Wingdings" panose="05000000000000000000" pitchFamily="2" charset="2"/>
              </a:rPr>
              <a:t> </a:t>
            </a:r>
            <a:r>
              <a:rPr lang="de-DE" sz="14000" dirty="0" smtClean="0">
                <a:sym typeface="Wingdings" panose="05000000000000000000" pitchFamily="2" charset="2"/>
              </a:rPr>
              <a:t>  </a:t>
            </a:r>
          </a:p>
          <a:p>
            <a:pPr marL="0" indent="0">
              <a:buNone/>
            </a:pPr>
            <a:r>
              <a:rPr lang="de-DE" sz="14000" dirty="0">
                <a:sym typeface="Wingdings" panose="05000000000000000000" pitchFamily="2" charset="2"/>
              </a:rPr>
              <a:t> </a:t>
            </a:r>
            <a:r>
              <a:rPr lang="de-DE" sz="14000" dirty="0" smtClean="0">
                <a:sym typeface="Wingdings" panose="05000000000000000000" pitchFamily="2" charset="2"/>
              </a:rPr>
              <a:t>   </a:t>
            </a:r>
            <a:endParaRPr lang="de-DE" sz="14000" dirty="0"/>
          </a:p>
        </p:txBody>
      </p:sp>
      <p:pic>
        <p:nvPicPr>
          <p:cNvPr id="5" name="Grafik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
        <p:nvSpPr>
          <p:cNvPr id="6" name="Ovale Legende 5"/>
          <p:cNvSpPr/>
          <p:nvPr/>
        </p:nvSpPr>
        <p:spPr>
          <a:xfrm>
            <a:off x="1979712" y="1628800"/>
            <a:ext cx="6242992" cy="2088232"/>
          </a:xfrm>
          <a:prstGeom prst="wedgeEllipseCallout">
            <a:avLst>
              <a:gd name="adj1" fmla="val -30890"/>
              <a:gd name="adj2" fmla="val 1082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Bei noch ungeklärten Fragen schreiben Sie bitte eine Mail an </a:t>
            </a:r>
            <a:r>
              <a:rPr lang="de-DE" dirty="0" smtClean="0">
                <a:solidFill>
                  <a:schemeClr val="tx1"/>
                </a:solidFill>
                <a:hlinkClick r:id="rId3"/>
              </a:rPr>
              <a:t>niephaus@uhrschule.de</a:t>
            </a:r>
            <a:r>
              <a:rPr lang="de-DE" dirty="0" smtClean="0">
                <a:solidFill>
                  <a:schemeClr val="tx1"/>
                </a:solidFill>
              </a:rPr>
              <a:t> oder melden Sie sich telefonisch unter 02841-508150!</a:t>
            </a:r>
          </a:p>
          <a:p>
            <a:pPr algn="ctr"/>
            <a:r>
              <a:rPr lang="de-DE" dirty="0" smtClean="0">
                <a:solidFill>
                  <a:schemeClr val="tx1"/>
                </a:solidFill>
              </a:rPr>
              <a:t>Wir freuen uns, Ihr Kind und Sie kennen zu lernen!</a:t>
            </a:r>
            <a:endParaRPr lang="de-DE"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229600" cy="4176464"/>
          </a:xfrm>
        </p:spPr>
        <p:txBody>
          <a:bodyPr>
            <a:normAutofit/>
          </a:bodyPr>
          <a:lstStyle/>
          <a:p>
            <a:pPr algn="ctr">
              <a:buNone/>
            </a:pPr>
            <a:r>
              <a:rPr lang="de-DE" sz="11000" b="1" dirty="0" smtClean="0"/>
              <a:t>Begeisterung fördern!!!</a:t>
            </a:r>
            <a:endParaRPr lang="de-DE" sz="11000" b="1"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32"/>
            <a:ext cx="802640" cy="78295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u="sng" dirty="0" smtClean="0"/>
              <a:t>Förderung der Motorik durch Bewegung</a:t>
            </a:r>
            <a:endParaRPr lang="de-DE" u="sng" dirty="0"/>
          </a:p>
        </p:txBody>
      </p:sp>
      <p:sp>
        <p:nvSpPr>
          <p:cNvPr id="3" name="Inhaltsplatzhalter 2"/>
          <p:cNvSpPr>
            <a:spLocks noGrp="1"/>
          </p:cNvSpPr>
          <p:nvPr>
            <p:ph idx="1"/>
          </p:nvPr>
        </p:nvSpPr>
        <p:spPr/>
        <p:txBody>
          <a:bodyPr>
            <a:normAutofit fontScale="85000" lnSpcReduction="20000"/>
          </a:bodyPr>
          <a:lstStyle/>
          <a:p>
            <a:r>
              <a:rPr lang="de-DE" dirty="0" smtClean="0"/>
              <a:t>Möglichst viel Zeit im Freien verbringen,</a:t>
            </a:r>
          </a:p>
          <a:p>
            <a:r>
              <a:rPr lang="de-DE" dirty="0" smtClean="0"/>
              <a:t>Balancieren und auf einem Bein stehen,</a:t>
            </a:r>
          </a:p>
          <a:p>
            <a:r>
              <a:rPr lang="de-DE" dirty="0" smtClean="0"/>
              <a:t>Schaukeln,</a:t>
            </a:r>
          </a:p>
          <a:p>
            <a:r>
              <a:rPr lang="de-DE" dirty="0" smtClean="0"/>
              <a:t>Sandburgen bauen,</a:t>
            </a:r>
          </a:p>
          <a:p>
            <a:r>
              <a:rPr lang="de-DE" dirty="0" smtClean="0"/>
              <a:t>Papier schneiden, </a:t>
            </a:r>
          </a:p>
          <a:p>
            <a:r>
              <a:rPr lang="de-DE" dirty="0" smtClean="0"/>
              <a:t>Zeitung zerreißen, </a:t>
            </a:r>
          </a:p>
          <a:p>
            <a:r>
              <a:rPr lang="de-DE" dirty="0" smtClean="0"/>
              <a:t>Faltübungen,</a:t>
            </a:r>
          </a:p>
          <a:p>
            <a:r>
              <a:rPr lang="de-DE" dirty="0" smtClean="0"/>
              <a:t>kleben,</a:t>
            </a:r>
          </a:p>
          <a:p>
            <a:r>
              <a:rPr lang="de-DE" dirty="0" smtClean="0"/>
              <a:t>Schleife binden,</a:t>
            </a:r>
          </a:p>
          <a:p>
            <a:r>
              <a:rPr lang="de-DE" dirty="0" smtClean="0"/>
              <a:t>Stifte halten, </a:t>
            </a: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Alles rund ums Lesen, Schreiben und sprechen</a:t>
            </a: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518259"/>
            <a:ext cx="2811881" cy="2880320"/>
          </a:xfrm>
          <a:prstGeom prst="rect">
            <a:avLst/>
          </a:prstGeom>
          <a:noFill/>
          <a:ln>
            <a:noFill/>
          </a:ln>
        </p:spPr>
      </p:pic>
    </p:spTree>
    <p:extLst>
      <p:ext uri="{BB962C8B-B14F-4D97-AF65-F5344CB8AC3E}">
        <p14:creationId xmlns:p14="http://schemas.microsoft.com/office/powerpoint/2010/main" val="94768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u="sng" dirty="0" smtClean="0"/>
              <a:t>Bilderbücher vorlesen</a:t>
            </a:r>
            <a:endParaRPr lang="de-DE" u="sng" dirty="0"/>
          </a:p>
        </p:txBody>
      </p:sp>
      <p:pic>
        <p:nvPicPr>
          <p:cNvPr id="4" name="Inhaltsplatzhalter 3" descr="IMG_5600.jpg"/>
          <p:cNvPicPr>
            <a:picLocks noGrp="1"/>
          </p:cNvPicPr>
          <p:nvPr>
            <p:ph idx="1"/>
          </p:nvPr>
        </p:nvPicPr>
        <p:blipFill>
          <a:blip r:embed="rId2" cstate="print"/>
          <a:stretch>
            <a:fillRect/>
          </a:stretch>
        </p:blipFill>
        <p:spPr bwMode="auto">
          <a:xfrm>
            <a:off x="1397000" y="1710531"/>
            <a:ext cx="6350000" cy="4305300"/>
          </a:xfrm>
          <a:prstGeom prst="rect">
            <a:avLst/>
          </a:prstGeom>
          <a:noFill/>
          <a:ln w="9525">
            <a:noFill/>
            <a:miter lim="800000"/>
            <a:headEnd/>
            <a:tailEnd/>
          </a:ln>
        </p:spPr>
      </p:pic>
      <p:pic>
        <p:nvPicPr>
          <p:cNvPr id="5" name="Grafik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Phonologische Bewusstheit</a:t>
            </a:r>
            <a:endParaRPr lang="de-DE" u="sng" dirty="0"/>
          </a:p>
        </p:txBody>
      </p:sp>
      <p:sp>
        <p:nvSpPr>
          <p:cNvPr id="3" name="Inhaltsplatzhalter 2"/>
          <p:cNvSpPr>
            <a:spLocks noGrp="1"/>
          </p:cNvSpPr>
          <p:nvPr>
            <p:ph idx="1"/>
          </p:nvPr>
        </p:nvSpPr>
        <p:spPr/>
        <p:txBody>
          <a:bodyPr>
            <a:normAutofit lnSpcReduction="10000"/>
          </a:bodyPr>
          <a:lstStyle/>
          <a:p>
            <a:r>
              <a:rPr lang="de-DE" dirty="0" smtClean="0"/>
              <a:t>Geräusche erkennen,</a:t>
            </a:r>
          </a:p>
          <a:p>
            <a:r>
              <a:rPr lang="de-DE" dirty="0" smtClean="0"/>
              <a:t>Silben schwingen (</a:t>
            </a:r>
            <a:r>
              <a:rPr lang="de-DE" dirty="0" err="1" smtClean="0"/>
              <a:t>Schu</a:t>
            </a:r>
            <a:r>
              <a:rPr lang="de-DE" dirty="0" smtClean="0"/>
              <a:t> – le, Au – </a:t>
            </a:r>
            <a:r>
              <a:rPr lang="de-DE" dirty="0" err="1" smtClean="0"/>
              <a:t>to</a:t>
            </a:r>
            <a:r>
              <a:rPr lang="de-DE" dirty="0" smtClean="0"/>
              <a:t>),</a:t>
            </a:r>
          </a:p>
          <a:p>
            <a:r>
              <a:rPr lang="de-DE" dirty="0" smtClean="0"/>
              <a:t>Reimspiele (Was reimt sich auf Haus? Maus und Laus und raus),</a:t>
            </a:r>
          </a:p>
          <a:p>
            <a:r>
              <a:rPr lang="de-DE" dirty="0" smtClean="0"/>
              <a:t>Anlauterkennung (</a:t>
            </a:r>
            <a:r>
              <a:rPr lang="de-DE" b="1" dirty="0" smtClean="0"/>
              <a:t>O</a:t>
            </a:r>
            <a:r>
              <a:rPr lang="de-DE" dirty="0" smtClean="0"/>
              <a:t> wie </a:t>
            </a:r>
            <a:r>
              <a:rPr lang="de-DE" b="1" dirty="0" smtClean="0"/>
              <a:t>O</a:t>
            </a:r>
            <a:r>
              <a:rPr lang="de-DE" dirty="0" smtClean="0"/>
              <a:t>ma, </a:t>
            </a:r>
            <a:r>
              <a:rPr lang="de-DE" b="1" dirty="0" err="1" smtClean="0"/>
              <a:t>Sssss</a:t>
            </a:r>
            <a:r>
              <a:rPr lang="de-DE" dirty="0" smtClean="0"/>
              <a:t> wie </a:t>
            </a:r>
            <a:r>
              <a:rPr lang="de-DE" b="1" dirty="0" smtClean="0"/>
              <a:t>S</a:t>
            </a:r>
            <a:r>
              <a:rPr lang="de-DE" dirty="0" smtClean="0"/>
              <a:t>onne),</a:t>
            </a:r>
          </a:p>
          <a:p>
            <a:r>
              <a:rPr lang="de-DE" dirty="0" smtClean="0"/>
              <a:t>Eigenen Namen untersuchen (</a:t>
            </a:r>
            <a:r>
              <a:rPr lang="de-DE" u="sng" dirty="0" smtClean="0"/>
              <a:t>Beispiel:</a:t>
            </a:r>
            <a:r>
              <a:rPr lang="de-DE" dirty="0" smtClean="0"/>
              <a:t> Niko,</a:t>
            </a:r>
            <a:br>
              <a:rPr lang="de-DE" dirty="0" smtClean="0"/>
            </a:br>
            <a:r>
              <a:rPr lang="de-DE" dirty="0" err="1" smtClean="0"/>
              <a:t>Ni</a:t>
            </a:r>
            <a:r>
              <a:rPr lang="de-DE" dirty="0" smtClean="0"/>
              <a:t> – </a:t>
            </a:r>
            <a:r>
              <a:rPr lang="de-DE" dirty="0" err="1" smtClean="0"/>
              <a:t>ko</a:t>
            </a:r>
            <a:r>
              <a:rPr lang="de-DE" dirty="0" smtClean="0"/>
              <a:t>, </a:t>
            </a:r>
            <a:r>
              <a:rPr lang="de-DE" b="1" dirty="0" err="1" smtClean="0"/>
              <a:t>Nnnnn</a:t>
            </a:r>
            <a:r>
              <a:rPr lang="de-DE" dirty="0" smtClean="0"/>
              <a:t> wie </a:t>
            </a:r>
            <a:r>
              <a:rPr lang="de-DE" b="1" dirty="0" smtClean="0"/>
              <a:t>N</a:t>
            </a:r>
            <a:r>
              <a:rPr lang="de-DE" dirty="0" smtClean="0"/>
              <a:t>iko, Was hörst du am Ende? </a:t>
            </a:r>
            <a:r>
              <a:rPr lang="de-DE" dirty="0" err="1" smtClean="0"/>
              <a:t>Ooooo</a:t>
            </a:r>
            <a:r>
              <a:rPr lang="de-DE" dirty="0" smtClean="0"/>
              <a:t>)</a:t>
            </a:r>
          </a:p>
          <a:p>
            <a:pPr>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0"/>
            <a:ext cx="802640" cy="78295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u="sng" dirty="0" smtClean="0"/>
              <a:t>Geräusche erkennen</a:t>
            </a:r>
            <a:endParaRPr lang="de-DE" u="sng" dirty="0"/>
          </a:p>
        </p:txBody>
      </p:sp>
      <p:sp>
        <p:nvSpPr>
          <p:cNvPr id="3" name="Inhaltsplatzhalter 2"/>
          <p:cNvSpPr>
            <a:spLocks noGrp="1"/>
          </p:cNvSpPr>
          <p:nvPr>
            <p:ph idx="1"/>
          </p:nvPr>
        </p:nvSpPr>
        <p:spPr/>
        <p:txBody>
          <a:bodyPr/>
          <a:lstStyle/>
          <a:p>
            <a:r>
              <a:rPr lang="de-DE" dirty="0" smtClean="0"/>
              <a:t>Eigene Geräusche machen und lauschen,</a:t>
            </a:r>
          </a:p>
          <a:p>
            <a:r>
              <a:rPr lang="de-DE" dirty="0" smtClean="0"/>
              <a:t>mit offenen und geschlossenen Augen,</a:t>
            </a:r>
          </a:p>
          <a:p>
            <a:r>
              <a:rPr lang="de-DE" dirty="0" smtClean="0"/>
              <a:t>Was hörst du gerade, hör genau hin! (Wind, Vögel, Autos)</a:t>
            </a:r>
          </a:p>
          <a:p>
            <a:r>
              <a:rPr lang="de-DE" dirty="0" smtClean="0"/>
              <a:t>Vorschläge für Geräusche:</a:t>
            </a:r>
            <a:br>
              <a:rPr lang="de-DE" dirty="0" smtClean="0"/>
            </a:br>
            <a:r>
              <a:rPr lang="de-DE" dirty="0" smtClean="0"/>
              <a:t> 	</a:t>
            </a:r>
            <a:r>
              <a:rPr lang="de-DE" sz="2400" dirty="0" smtClean="0"/>
              <a:t>klatschen, gehen, pfeifen, hüpfen, schneiden,</a:t>
            </a:r>
            <a:br>
              <a:rPr lang="de-DE" sz="2400" dirty="0" smtClean="0"/>
            </a:br>
            <a:r>
              <a:rPr lang="de-DE" sz="2400" dirty="0" smtClean="0"/>
              <a:t> 	Papier zerreißen, spitzen, Apfel essen, Zähne putzen etc</a:t>
            </a:r>
            <a:r>
              <a:rPr lang="de-DE" dirty="0" smtClean="0"/>
              <a:t>.</a:t>
            </a:r>
            <a:endParaRPr lang="de-DE" dirty="0"/>
          </a:p>
          <a:p>
            <a:pPr lvl="1">
              <a:buNone/>
            </a:pPr>
            <a:endParaRPr lang="de-DE" dirty="0" smtClean="0"/>
          </a:p>
          <a:p>
            <a:pPr lvl="1">
              <a:buNone/>
            </a:pPr>
            <a:endParaRPr lang="de-DE" dirty="0"/>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32"/>
            <a:ext cx="802640" cy="78295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Silben schwingen</a:t>
            </a:r>
            <a:endParaRPr lang="de-DE" u="sng" dirty="0"/>
          </a:p>
        </p:txBody>
      </p:sp>
      <p:sp>
        <p:nvSpPr>
          <p:cNvPr id="3" name="Inhaltsplatzhalter 2"/>
          <p:cNvSpPr>
            <a:spLocks noGrp="1"/>
          </p:cNvSpPr>
          <p:nvPr>
            <p:ph idx="1"/>
          </p:nvPr>
        </p:nvSpPr>
        <p:spPr/>
        <p:txBody>
          <a:bodyPr/>
          <a:lstStyle/>
          <a:p>
            <a:r>
              <a:rPr lang="de-DE" dirty="0" err="1" smtClean="0"/>
              <a:t>Schu</a:t>
            </a:r>
            <a:r>
              <a:rPr lang="de-DE" dirty="0"/>
              <a:t> </a:t>
            </a:r>
            <a:r>
              <a:rPr lang="de-DE" dirty="0" smtClean="0"/>
              <a:t> -  le		Au  -  </a:t>
            </a:r>
            <a:r>
              <a:rPr lang="de-DE" dirty="0" err="1" smtClean="0"/>
              <a:t>to</a:t>
            </a:r>
            <a:r>
              <a:rPr lang="de-DE" dirty="0"/>
              <a:t>	</a:t>
            </a:r>
            <a:r>
              <a:rPr lang="de-DE" dirty="0" smtClean="0"/>
              <a:t>	</a:t>
            </a:r>
            <a:r>
              <a:rPr lang="de-DE" dirty="0" err="1" smtClean="0"/>
              <a:t>ler</a:t>
            </a:r>
            <a:r>
              <a:rPr lang="de-DE" dirty="0" smtClean="0"/>
              <a:t>  -  </a:t>
            </a:r>
            <a:r>
              <a:rPr lang="de-DE" dirty="0" err="1" smtClean="0"/>
              <a:t>nen</a:t>
            </a:r>
            <a:endParaRPr lang="de-DE" dirty="0" smtClean="0"/>
          </a:p>
          <a:p>
            <a:pPr>
              <a:buNone/>
            </a:pPr>
            <a:r>
              <a:rPr lang="de-DE" dirty="0"/>
              <a:t>	</a:t>
            </a:r>
            <a:r>
              <a:rPr lang="de-DE" dirty="0" err="1" smtClean="0"/>
              <a:t>Ge</a:t>
            </a:r>
            <a:r>
              <a:rPr lang="de-DE" dirty="0" smtClean="0"/>
              <a:t>  -  </a:t>
            </a:r>
            <a:r>
              <a:rPr lang="de-DE" dirty="0" err="1" smtClean="0"/>
              <a:t>burts</a:t>
            </a:r>
            <a:r>
              <a:rPr lang="de-DE" dirty="0" smtClean="0"/>
              <a:t>  -  tag		E  -  le  -  </a:t>
            </a:r>
            <a:r>
              <a:rPr lang="de-DE" dirty="0" err="1" smtClean="0"/>
              <a:t>fant</a:t>
            </a:r>
            <a:r>
              <a:rPr lang="de-DE" dirty="0" smtClean="0"/>
              <a:t>,</a:t>
            </a:r>
          </a:p>
          <a:p>
            <a:r>
              <a:rPr lang="de-DE" dirty="0" smtClean="0"/>
              <a:t>In Bewegung einbauen (jede Silbe ein Schritt),</a:t>
            </a:r>
          </a:p>
          <a:p>
            <a:r>
              <a:rPr lang="de-DE" dirty="0" smtClean="0"/>
              <a:t>Wer findet längere Wörter?,</a:t>
            </a:r>
          </a:p>
          <a:p>
            <a:r>
              <a:rPr lang="de-DE" dirty="0" smtClean="0"/>
              <a:t>„Memory“,</a:t>
            </a:r>
          </a:p>
          <a:p>
            <a:r>
              <a:rPr lang="de-DE" dirty="0" smtClean="0"/>
              <a:t>„Mensch ärgere dich nicht“</a:t>
            </a:r>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360" y="2660"/>
            <a:ext cx="802640" cy="78295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lina DaZ">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Alina DaZ</Template>
  <TotalTime>0</TotalTime>
  <Words>866</Words>
  <Application>Microsoft Office PowerPoint</Application>
  <PresentationFormat>Bildschirmpräsentation (4:3)</PresentationFormat>
  <Paragraphs>144</Paragraphs>
  <Slides>26</Slides>
  <Notes>6</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Alina DaZ</vt:lpstr>
      <vt:lpstr>„Wie unterstütze ich mein Kind in den letzten Wochen bis Schulbeginn?“</vt:lpstr>
      <vt:lpstr>Wichtige Ziele</vt:lpstr>
      <vt:lpstr>PowerPoint-Präsentation</vt:lpstr>
      <vt:lpstr>Förderung der Motorik durch Bewegung</vt:lpstr>
      <vt:lpstr>Alles rund ums Lesen, Schreiben und sprechen</vt:lpstr>
      <vt:lpstr>Bilderbücher vorlesen</vt:lpstr>
      <vt:lpstr>Phonologische Bewusstheit</vt:lpstr>
      <vt:lpstr>Geräusche erkennen</vt:lpstr>
      <vt:lpstr>Silben schwingen</vt:lpstr>
      <vt:lpstr>Reimspiele</vt:lpstr>
      <vt:lpstr>Anlauterkennung</vt:lpstr>
      <vt:lpstr>Alles rund um Zahlen</vt:lpstr>
      <vt:lpstr>PowerPoint-Präsentation</vt:lpstr>
      <vt:lpstr>Alltagsmathematik</vt:lpstr>
      <vt:lpstr>Alltagsmathematik</vt:lpstr>
      <vt:lpstr>Alltagsmathematik</vt:lpstr>
      <vt:lpstr>Mathematische Momente im freien Spiel</vt:lpstr>
      <vt:lpstr>Mathematische Momente im freien Spiel</vt:lpstr>
      <vt:lpstr>Regeln und Rituale/Soziales</vt:lpstr>
      <vt:lpstr>Lernförderliche Tagesstruktur</vt:lpstr>
      <vt:lpstr>Lernförderliche Tagesstruktur</vt:lpstr>
      <vt:lpstr>Lernförderliche Tagesstruktur</vt:lpstr>
      <vt:lpstr>Medienkonsum</vt:lpstr>
      <vt:lpstr>Medienkonsum</vt:lpstr>
      <vt:lpstr>Unsere Klassenregeln</vt:lpstr>
      <vt:lpstr>Vielen Dank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unterstütze ich mein Kind in den letzten Wochen bis Schulbeginn?“</dc:title>
  <dc:creator>Tobi</dc:creator>
  <cp:lastModifiedBy>Renate.Dettke</cp:lastModifiedBy>
  <cp:revision>32</cp:revision>
  <dcterms:created xsi:type="dcterms:W3CDTF">2019-05-04T07:27:57Z</dcterms:created>
  <dcterms:modified xsi:type="dcterms:W3CDTF">2021-05-31T11:37:33Z</dcterms:modified>
</cp:coreProperties>
</file>