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theme/themeOverride1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3" r:id="rId7"/>
    <p:sldId id="267" r:id="rId8"/>
    <p:sldId id="262" r:id="rId9"/>
    <p:sldId id="261" r:id="rId10"/>
    <p:sldId id="265" r:id="rId11"/>
    <p:sldId id="266" r:id="rId12"/>
  </p:sldIdLst>
  <p:sldSz cx="9144000" cy="6858000" type="screen4x3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83" d="100"/>
          <a:sy n="83" d="100"/>
        </p:scale>
        <p:origin x="1450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themeOverride" Target="../theme/themeOverride1.xml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package" Target="../embeddings/Microsoft_Excel-Arbeitsblatt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de-DE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de-DE"/>
              <a:t>Uhrschule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'Einzelne Schulen'!$C$67</c:f>
              <c:strCache>
                <c:ptCount val="1"/>
                <c:pt idx="0">
                  <c:v>JJ 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'Einzelne Schulen'!$B$67:$B$89</c:f>
              <c:strCache>
                <c:ptCount val="13"/>
                <c:pt idx="0">
                  <c:v>Wie schmeckt Dir das Essen?</c:v>
                </c:pt>
                <c:pt idx="1">
                  <c:v>Sieht das Essen lecker aus?</c:v>
                </c:pt>
                <c:pt idx="2">
                  <c:v>Ist das Essen warm genug?</c:v>
                </c:pt>
                <c:pt idx="3">
                  <c:v>Wirst Du immer satt?</c:v>
                </c:pt>
                <c:pt idx="4">
                  <c:v>Ist das Essen abwechslungsreich?</c:v>
                </c:pt>
                <c:pt idx="5">
                  <c:v>Werden Deine Wünsche im Speiseplan berücksichtigt?</c:v>
                </c:pt>
                <c:pt idx="6">
                  <c:v>Wie freundlich sind die Helfer bei der Essensausgabe?</c:v>
                </c:pt>
                <c:pt idx="7">
                  <c:v>Wie freundlich sind die Helfer, wenn Du mit dem Essen unzufrieden bist?</c:v>
                </c:pt>
                <c:pt idx="8">
                  <c:v>Hast Du genügend Zeit zum Essen?</c:v>
                </c:pt>
                <c:pt idx="9">
                  <c:v>Wie empfindest Du die Lautstärke beim Essen?</c:v>
                </c:pt>
                <c:pt idx="10">
                  <c:v>Wie wohl fühlst Du Dich im Essensraum?</c:v>
                </c:pt>
                <c:pt idx="11">
                  <c:v>Kennst Du die DGE (Deutsche Gesellschaft für Ernährung)?</c:v>
                </c:pt>
                <c:pt idx="12">
                  <c:v>Kennst Du die Ernährungspyramide?</c:v>
                </c:pt>
              </c:strCache>
            </c:strRef>
          </c:cat>
          <c:val>
            <c:numRef>
              <c:f>'Einzelne Schulen'!$C$67:$C$89</c:f>
              <c:numCache>
                <c:formatCode>General</c:formatCode>
                <c:ptCount val="13"/>
                <c:pt idx="0">
                  <c:v>19</c:v>
                </c:pt>
                <c:pt idx="1">
                  <c:v>24</c:v>
                </c:pt>
                <c:pt idx="2">
                  <c:v>31</c:v>
                </c:pt>
                <c:pt idx="3">
                  <c:v>23</c:v>
                </c:pt>
                <c:pt idx="4">
                  <c:v>34</c:v>
                </c:pt>
                <c:pt idx="5">
                  <c:v>38</c:v>
                </c:pt>
                <c:pt idx="6">
                  <c:v>46</c:v>
                </c:pt>
                <c:pt idx="7">
                  <c:v>23</c:v>
                </c:pt>
                <c:pt idx="8">
                  <c:v>42</c:v>
                </c:pt>
                <c:pt idx="9">
                  <c:v>8</c:v>
                </c:pt>
                <c:pt idx="10">
                  <c:v>28</c:v>
                </c:pt>
                <c:pt idx="11">
                  <c:v>5</c:v>
                </c:pt>
                <c:pt idx="12">
                  <c:v>17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E1F-44AE-AB0F-9609BD4BFB02}"/>
            </c:ext>
          </c:extLst>
        </c:ser>
        <c:ser>
          <c:idx val="1"/>
          <c:order val="1"/>
          <c:tx>
            <c:strRef>
              <c:f>'Einzelne Schulen'!$D$67</c:f>
              <c:strCache>
                <c:ptCount val="1"/>
                <c:pt idx="0">
                  <c:v>J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'Einzelne Schulen'!$B$67:$B$89</c:f>
              <c:strCache>
                <c:ptCount val="13"/>
                <c:pt idx="0">
                  <c:v>Wie schmeckt Dir das Essen?</c:v>
                </c:pt>
                <c:pt idx="1">
                  <c:v>Sieht das Essen lecker aus?</c:v>
                </c:pt>
                <c:pt idx="2">
                  <c:v>Ist das Essen warm genug?</c:v>
                </c:pt>
                <c:pt idx="3">
                  <c:v>Wirst Du immer satt?</c:v>
                </c:pt>
                <c:pt idx="4">
                  <c:v>Ist das Essen abwechslungsreich?</c:v>
                </c:pt>
                <c:pt idx="5">
                  <c:v>Werden Deine Wünsche im Speiseplan berücksichtigt?</c:v>
                </c:pt>
                <c:pt idx="6">
                  <c:v>Wie freundlich sind die Helfer bei der Essensausgabe?</c:v>
                </c:pt>
                <c:pt idx="7">
                  <c:v>Wie freundlich sind die Helfer, wenn Du mit dem Essen unzufrieden bist?</c:v>
                </c:pt>
                <c:pt idx="8">
                  <c:v>Hast Du genügend Zeit zum Essen?</c:v>
                </c:pt>
                <c:pt idx="9">
                  <c:v>Wie empfindest Du die Lautstärke beim Essen?</c:v>
                </c:pt>
                <c:pt idx="10">
                  <c:v>Wie wohl fühlst Du Dich im Essensraum?</c:v>
                </c:pt>
                <c:pt idx="11">
                  <c:v>Kennst Du die DGE (Deutsche Gesellschaft für Ernährung)?</c:v>
                </c:pt>
                <c:pt idx="12">
                  <c:v>Kennst Du die Ernährungspyramide?</c:v>
                </c:pt>
              </c:strCache>
            </c:strRef>
          </c:cat>
          <c:val>
            <c:numRef>
              <c:f>'Einzelne Schulen'!$D$67:$D$89</c:f>
              <c:numCache>
                <c:formatCode>General</c:formatCode>
                <c:ptCount val="13"/>
                <c:pt idx="0">
                  <c:v>20</c:v>
                </c:pt>
                <c:pt idx="1">
                  <c:v>22</c:v>
                </c:pt>
                <c:pt idx="2">
                  <c:v>28</c:v>
                </c:pt>
                <c:pt idx="3">
                  <c:v>11</c:v>
                </c:pt>
                <c:pt idx="4">
                  <c:v>15</c:v>
                </c:pt>
                <c:pt idx="5">
                  <c:v>8</c:v>
                </c:pt>
                <c:pt idx="6">
                  <c:v>13</c:v>
                </c:pt>
                <c:pt idx="7">
                  <c:v>20</c:v>
                </c:pt>
                <c:pt idx="8">
                  <c:v>21</c:v>
                </c:pt>
                <c:pt idx="9">
                  <c:v>6</c:v>
                </c:pt>
                <c:pt idx="10">
                  <c:v>15</c:v>
                </c:pt>
                <c:pt idx="11">
                  <c:v>5</c:v>
                </c:pt>
                <c:pt idx="12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E1F-44AE-AB0F-9609BD4BFB02}"/>
            </c:ext>
          </c:extLst>
        </c:ser>
        <c:ser>
          <c:idx val="2"/>
          <c:order val="2"/>
          <c:tx>
            <c:strRef>
              <c:f>'Einzelne Schulen'!$E$67</c:f>
              <c:strCache>
                <c:ptCount val="1"/>
                <c:pt idx="0">
                  <c:v>K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'Einzelne Schulen'!$B$67:$B$89</c:f>
              <c:strCache>
                <c:ptCount val="13"/>
                <c:pt idx="0">
                  <c:v>Wie schmeckt Dir das Essen?</c:v>
                </c:pt>
                <c:pt idx="1">
                  <c:v>Sieht das Essen lecker aus?</c:v>
                </c:pt>
                <c:pt idx="2">
                  <c:v>Ist das Essen warm genug?</c:v>
                </c:pt>
                <c:pt idx="3">
                  <c:v>Wirst Du immer satt?</c:v>
                </c:pt>
                <c:pt idx="4">
                  <c:v>Ist das Essen abwechslungsreich?</c:v>
                </c:pt>
                <c:pt idx="5">
                  <c:v>Werden Deine Wünsche im Speiseplan berücksichtigt?</c:v>
                </c:pt>
                <c:pt idx="6">
                  <c:v>Wie freundlich sind die Helfer bei der Essensausgabe?</c:v>
                </c:pt>
                <c:pt idx="7">
                  <c:v>Wie freundlich sind die Helfer, wenn Du mit dem Essen unzufrieden bist?</c:v>
                </c:pt>
                <c:pt idx="8">
                  <c:v>Hast Du genügend Zeit zum Essen?</c:v>
                </c:pt>
                <c:pt idx="9">
                  <c:v>Wie empfindest Du die Lautstärke beim Essen?</c:v>
                </c:pt>
                <c:pt idx="10">
                  <c:v>Wie wohl fühlst Du Dich im Essensraum?</c:v>
                </c:pt>
                <c:pt idx="11">
                  <c:v>Kennst Du die DGE (Deutsche Gesellschaft für Ernährung)?</c:v>
                </c:pt>
                <c:pt idx="12">
                  <c:v>Kennst Du die Ernährungspyramide?</c:v>
                </c:pt>
              </c:strCache>
            </c:strRef>
          </c:cat>
          <c:val>
            <c:numRef>
              <c:f>'Einzelne Schulen'!$E$67:$E$89</c:f>
              <c:numCache>
                <c:formatCode>General</c:formatCode>
                <c:ptCount val="13"/>
                <c:pt idx="0">
                  <c:v>23</c:v>
                </c:pt>
                <c:pt idx="1">
                  <c:v>26</c:v>
                </c:pt>
                <c:pt idx="2">
                  <c:v>14</c:v>
                </c:pt>
                <c:pt idx="3">
                  <c:v>23</c:v>
                </c:pt>
                <c:pt idx="4">
                  <c:v>17</c:v>
                </c:pt>
                <c:pt idx="5">
                  <c:v>16</c:v>
                </c:pt>
                <c:pt idx="6">
                  <c:v>16</c:v>
                </c:pt>
                <c:pt idx="7">
                  <c:v>16</c:v>
                </c:pt>
                <c:pt idx="8">
                  <c:v>5</c:v>
                </c:pt>
                <c:pt idx="9">
                  <c:v>14</c:v>
                </c:pt>
                <c:pt idx="10">
                  <c:v>12</c:v>
                </c:pt>
                <c:pt idx="11">
                  <c:v>4</c:v>
                </c:pt>
                <c:pt idx="12">
                  <c:v>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E1F-44AE-AB0F-9609BD4BFB02}"/>
            </c:ext>
          </c:extLst>
        </c:ser>
        <c:ser>
          <c:idx val="3"/>
          <c:order val="3"/>
          <c:tx>
            <c:strRef>
              <c:f>'Einzelne Schulen'!$F$67</c:f>
              <c:strCache>
                <c:ptCount val="1"/>
                <c:pt idx="0">
                  <c:v>L</c:v>
                </c:pt>
              </c:strCache>
            </c:strRef>
          </c:tx>
          <c:spPr>
            <a:solidFill>
              <a:schemeClr val="accent4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de-DE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strRef>
              <c:f>'Einzelne Schulen'!$B$67:$B$89</c:f>
              <c:strCache>
                <c:ptCount val="13"/>
                <c:pt idx="0">
                  <c:v>Wie schmeckt Dir das Essen?</c:v>
                </c:pt>
                <c:pt idx="1">
                  <c:v>Sieht das Essen lecker aus?</c:v>
                </c:pt>
                <c:pt idx="2">
                  <c:v>Ist das Essen warm genug?</c:v>
                </c:pt>
                <c:pt idx="3">
                  <c:v>Wirst Du immer satt?</c:v>
                </c:pt>
                <c:pt idx="4">
                  <c:v>Ist das Essen abwechslungsreich?</c:v>
                </c:pt>
                <c:pt idx="5">
                  <c:v>Werden Deine Wünsche im Speiseplan berücksichtigt?</c:v>
                </c:pt>
                <c:pt idx="6">
                  <c:v>Wie freundlich sind die Helfer bei der Essensausgabe?</c:v>
                </c:pt>
                <c:pt idx="7">
                  <c:v>Wie freundlich sind die Helfer, wenn Du mit dem Essen unzufrieden bist?</c:v>
                </c:pt>
                <c:pt idx="8">
                  <c:v>Hast Du genügend Zeit zum Essen?</c:v>
                </c:pt>
                <c:pt idx="9">
                  <c:v>Wie empfindest Du die Lautstärke beim Essen?</c:v>
                </c:pt>
                <c:pt idx="10">
                  <c:v>Wie wohl fühlst Du Dich im Essensraum?</c:v>
                </c:pt>
                <c:pt idx="11">
                  <c:v>Kennst Du die DGE (Deutsche Gesellschaft für Ernährung)?</c:v>
                </c:pt>
                <c:pt idx="12">
                  <c:v>Kennst Du die Ernährungspyramide?</c:v>
                </c:pt>
              </c:strCache>
            </c:strRef>
          </c:cat>
          <c:val>
            <c:numRef>
              <c:f>'Einzelne Schulen'!$F$67:$F$89</c:f>
              <c:numCache>
                <c:formatCode>General</c:formatCode>
                <c:ptCount val="13"/>
                <c:pt idx="0">
                  <c:v>5</c:v>
                </c:pt>
                <c:pt idx="1">
                  <c:v>4</c:v>
                </c:pt>
                <c:pt idx="2">
                  <c:v>5</c:v>
                </c:pt>
                <c:pt idx="3">
                  <c:v>9</c:v>
                </c:pt>
                <c:pt idx="4">
                  <c:v>7</c:v>
                </c:pt>
                <c:pt idx="5">
                  <c:v>28</c:v>
                </c:pt>
                <c:pt idx="6">
                  <c:v>2</c:v>
                </c:pt>
                <c:pt idx="7">
                  <c:v>9</c:v>
                </c:pt>
                <c:pt idx="8">
                  <c:v>6</c:v>
                </c:pt>
                <c:pt idx="9">
                  <c:v>45</c:v>
                </c:pt>
                <c:pt idx="10">
                  <c:v>10</c:v>
                </c:pt>
                <c:pt idx="11">
                  <c:v>50</c:v>
                </c:pt>
                <c:pt idx="12">
                  <c:v>36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9E1F-44AE-AB0F-9609BD4BFB02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219"/>
        <c:overlap val="-27"/>
        <c:axId val="432778648"/>
        <c:axId val="432776024"/>
      </c:barChart>
      <c:catAx>
        <c:axId val="432778648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2776024"/>
        <c:crosses val="autoZero"/>
        <c:auto val="1"/>
        <c:lblAlgn val="ctr"/>
        <c:lblOffset val="100"/>
        <c:noMultiLvlLbl val="0"/>
      </c:catAx>
      <c:valAx>
        <c:axId val="432776024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de-DE"/>
          </a:p>
        </c:txPr>
        <c:crossAx val="432778648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de-DE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de-DE"/>
    </a:p>
  </c:txPr>
  <c:externalData r:id="rId4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E9C949F-2B1F-43FA-BB7C-E9BC25B573FE}" type="doc">
      <dgm:prSet loTypeId="urn:microsoft.com/office/officeart/2005/8/layout/cycle1" loCatId="cycle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e-DE"/>
        </a:p>
      </dgm:t>
    </dgm:pt>
    <dgm:pt modelId="{0A6CB2E4-2DE0-4E8B-9090-AECBE7337E09}">
      <dgm:prSet phldrT="[Text]" custT="1"/>
      <dgm:spPr/>
      <dgm:t>
        <a:bodyPr/>
        <a:lstStyle/>
        <a:p>
          <a:r>
            <a:rPr lang="de-DE" sz="1800" dirty="0" smtClean="0">
              <a:latin typeface="Calibri" panose="020F0502020204030204" pitchFamily="34" charset="0"/>
              <a:cs typeface="Calibri" panose="020F0502020204030204" pitchFamily="34" charset="0"/>
            </a:rPr>
            <a:t>(Lernzeiten)</a:t>
          </a:r>
          <a:endParaRPr lang="de-DE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6722038-2C80-4057-A418-103E872B3FDB}" type="parTrans" cxnId="{3E196BA2-5370-406C-8DA2-1DA7E77F472E}">
      <dgm:prSet/>
      <dgm:spPr/>
      <dgm:t>
        <a:bodyPr/>
        <a:lstStyle/>
        <a:p>
          <a:endParaRPr lang="de-DE"/>
        </a:p>
      </dgm:t>
    </dgm:pt>
    <dgm:pt modelId="{F5F4825F-EECE-4EA1-A18B-95F0995C74EA}" type="sibTrans" cxnId="{3E196BA2-5370-406C-8DA2-1DA7E77F472E}">
      <dgm:prSet/>
      <dgm:spPr/>
      <dgm:t>
        <a:bodyPr/>
        <a:lstStyle/>
        <a:p>
          <a:endParaRPr lang="de-DE"/>
        </a:p>
      </dgm:t>
    </dgm:pt>
    <dgm:pt modelId="{10B43A5C-BFD9-4744-9D13-3DDF04B2982A}">
      <dgm:prSet phldrT="[Text]" custT="1"/>
      <dgm:spPr/>
      <dgm:t>
        <a:bodyPr/>
        <a:lstStyle/>
        <a:p>
          <a:r>
            <a:rPr lang="de-DE" sz="1800" dirty="0" smtClean="0">
              <a:latin typeface="Calibri" panose="020F0502020204030204" pitchFamily="34" charset="0"/>
              <a:cs typeface="Calibri" panose="020F0502020204030204" pitchFamily="34" charset="0"/>
            </a:rPr>
            <a:t>Ankommen</a:t>
          </a:r>
          <a:endParaRPr lang="de-DE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25D2D7E3-6E7B-4526-851B-56516893EEBC}" type="parTrans" cxnId="{00EC4152-1DD9-4904-AACE-0792BC217C41}">
      <dgm:prSet/>
      <dgm:spPr/>
      <dgm:t>
        <a:bodyPr/>
        <a:lstStyle/>
        <a:p>
          <a:endParaRPr lang="de-DE"/>
        </a:p>
      </dgm:t>
    </dgm:pt>
    <dgm:pt modelId="{59F20C08-9FB3-45F6-A2C7-F0AC0A036324}" type="sibTrans" cxnId="{00EC4152-1DD9-4904-AACE-0792BC217C41}">
      <dgm:prSet/>
      <dgm:spPr/>
      <dgm:t>
        <a:bodyPr/>
        <a:lstStyle/>
        <a:p>
          <a:endParaRPr lang="de-DE"/>
        </a:p>
      </dgm:t>
    </dgm:pt>
    <dgm:pt modelId="{0741C6F4-FEB8-4026-9B20-00B6E9BDFE97}">
      <dgm:prSet phldrT="[Text]" custT="1"/>
      <dgm:spPr/>
      <dgm:t>
        <a:bodyPr/>
        <a:lstStyle/>
        <a:p>
          <a:r>
            <a:rPr lang="de-DE" sz="1800" dirty="0" smtClean="0">
              <a:latin typeface="Calibri" panose="020F0502020204030204" pitchFamily="34" charset="0"/>
              <a:cs typeface="Calibri" panose="020F0502020204030204" pitchFamily="34" charset="0"/>
            </a:rPr>
            <a:t> Mittagstisch</a:t>
          </a:r>
          <a:endParaRPr lang="de-DE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2CF7093-DA19-41E1-BEF3-F2E1AF7ED4A7}" type="parTrans" cxnId="{66F77185-C2E2-47E2-B50F-A36BA3A609B5}">
      <dgm:prSet/>
      <dgm:spPr/>
      <dgm:t>
        <a:bodyPr/>
        <a:lstStyle/>
        <a:p>
          <a:endParaRPr lang="de-DE"/>
        </a:p>
      </dgm:t>
    </dgm:pt>
    <dgm:pt modelId="{D2485241-5307-43B6-9DFC-9F7D5DA3BE59}" type="sibTrans" cxnId="{66F77185-C2E2-47E2-B50F-A36BA3A609B5}">
      <dgm:prSet/>
      <dgm:spPr/>
      <dgm:t>
        <a:bodyPr/>
        <a:lstStyle/>
        <a:p>
          <a:endParaRPr lang="de-DE"/>
        </a:p>
      </dgm:t>
    </dgm:pt>
    <dgm:pt modelId="{922C1BDD-18C2-42E8-A490-4BF0D0570194}">
      <dgm:prSet phldrT="[Text]" custT="1"/>
      <dgm:spPr/>
      <dgm:t>
        <a:bodyPr/>
        <a:lstStyle/>
        <a:p>
          <a:r>
            <a:rPr lang="de-DE" sz="1800" dirty="0" smtClean="0">
              <a:latin typeface="Calibri" panose="020F0502020204030204" pitchFamily="34" charset="0"/>
              <a:cs typeface="Calibri" panose="020F0502020204030204" pitchFamily="34" charset="0"/>
            </a:rPr>
            <a:t>Arbeitsgemeinschaften</a:t>
          </a:r>
          <a:r>
            <a:rPr lang="de-DE" sz="7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de-DE" sz="1800" dirty="0" smtClean="0">
              <a:latin typeface="Calibri" panose="020F0502020204030204" pitchFamily="34" charset="0"/>
              <a:cs typeface="Calibri" panose="020F0502020204030204" pitchFamily="34" charset="0"/>
            </a:rPr>
            <a:t>Projekte</a:t>
          </a:r>
          <a:endParaRPr lang="de-DE" sz="1800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8D76ADC2-565F-43D3-A387-51A408337FA4}" type="parTrans" cxnId="{D5699397-D2EE-4FBF-9A8B-CA160D0097D0}">
      <dgm:prSet/>
      <dgm:spPr/>
      <dgm:t>
        <a:bodyPr/>
        <a:lstStyle/>
        <a:p>
          <a:endParaRPr lang="de-DE"/>
        </a:p>
      </dgm:t>
    </dgm:pt>
    <dgm:pt modelId="{D178B88F-4D02-4F58-9597-7C2C36700A92}" type="sibTrans" cxnId="{D5699397-D2EE-4FBF-9A8B-CA160D0097D0}">
      <dgm:prSet/>
      <dgm:spPr/>
      <dgm:t>
        <a:bodyPr/>
        <a:lstStyle/>
        <a:p>
          <a:endParaRPr lang="de-DE"/>
        </a:p>
      </dgm:t>
    </dgm:pt>
    <dgm:pt modelId="{0DDF739B-4F45-4FAB-95A4-B745F84A2DDC}">
      <dgm:prSet phldrT="[Text]"/>
      <dgm:spPr/>
      <dgm:t>
        <a:bodyPr/>
        <a:lstStyle/>
        <a:p>
          <a:r>
            <a:rPr lang="de-DE" dirty="0" smtClean="0">
              <a:latin typeface="Calibri" panose="020F0502020204030204" pitchFamily="34" charset="0"/>
              <a:cs typeface="Calibri" panose="020F0502020204030204" pitchFamily="34" charset="0"/>
            </a:rPr>
            <a:t>Gehzeiten/ </a:t>
          </a:r>
          <a:r>
            <a:rPr lang="de-DE" dirty="0" err="1" smtClean="0">
              <a:latin typeface="Calibri" panose="020F0502020204030204" pitchFamily="34" charset="0"/>
              <a:cs typeface="Calibri" panose="020F0502020204030204" pitchFamily="34" charset="0"/>
            </a:rPr>
            <a:t>Entlasszeiten</a:t>
          </a:r>
          <a:endParaRPr lang="de-DE" dirty="0" smtClean="0">
            <a:latin typeface="Calibri" panose="020F0502020204030204" pitchFamily="34" charset="0"/>
            <a:cs typeface="Calibri" panose="020F0502020204030204" pitchFamily="34" charset="0"/>
          </a:endParaRPr>
        </a:p>
        <a:p>
          <a:r>
            <a:rPr lang="de-DE" dirty="0" smtClean="0">
              <a:latin typeface="Calibri" panose="020F0502020204030204" pitchFamily="34" charset="0"/>
              <a:cs typeface="Calibri" panose="020F0502020204030204" pitchFamily="34" charset="0"/>
            </a:rPr>
            <a:t>nach Erlasslage</a:t>
          </a:r>
          <a:endParaRPr lang="de-DE" dirty="0">
            <a:latin typeface="Calibri" panose="020F0502020204030204" pitchFamily="34" charset="0"/>
            <a:cs typeface="Calibri" panose="020F0502020204030204" pitchFamily="34" charset="0"/>
          </a:endParaRPr>
        </a:p>
      </dgm:t>
    </dgm:pt>
    <dgm:pt modelId="{621CFEAB-C9AC-4D56-98AE-1674CE20E8BA}" type="parTrans" cxnId="{AC9371B4-E957-46C2-86DB-5FBE460CA56F}">
      <dgm:prSet/>
      <dgm:spPr/>
      <dgm:t>
        <a:bodyPr/>
        <a:lstStyle/>
        <a:p>
          <a:endParaRPr lang="de-DE"/>
        </a:p>
      </dgm:t>
    </dgm:pt>
    <dgm:pt modelId="{E139EFF1-3A60-42E9-89FF-EB543365D4B4}" type="sibTrans" cxnId="{AC9371B4-E957-46C2-86DB-5FBE460CA56F}">
      <dgm:prSet/>
      <dgm:spPr/>
      <dgm:t>
        <a:bodyPr/>
        <a:lstStyle/>
        <a:p>
          <a:endParaRPr lang="de-DE"/>
        </a:p>
      </dgm:t>
    </dgm:pt>
    <dgm:pt modelId="{84E7BD7F-CCE3-46FD-917C-6F92A28FFDD2}" type="pres">
      <dgm:prSet presAssocID="{DE9C949F-2B1F-43FA-BB7C-E9BC25B573FE}" presName="cycle" presStyleCnt="0">
        <dgm:presLayoutVars>
          <dgm:dir/>
          <dgm:resizeHandles val="exact"/>
        </dgm:presLayoutVars>
      </dgm:prSet>
      <dgm:spPr/>
      <dgm:t>
        <a:bodyPr/>
        <a:lstStyle/>
        <a:p>
          <a:endParaRPr lang="de-DE"/>
        </a:p>
      </dgm:t>
    </dgm:pt>
    <dgm:pt modelId="{EED893C1-06F7-4C1B-BE41-1539657A3515}" type="pres">
      <dgm:prSet presAssocID="{0A6CB2E4-2DE0-4E8B-9090-AECBE7337E09}" presName="dummy" presStyleCnt="0"/>
      <dgm:spPr/>
    </dgm:pt>
    <dgm:pt modelId="{2E7212B8-9DD2-4182-B1CE-439E01392736}" type="pres">
      <dgm:prSet presAssocID="{0A6CB2E4-2DE0-4E8B-9090-AECBE7337E09}" presName="node" presStyleLbl="revTx" presStyleIdx="0" presStyleCnt="5" custScaleX="140681" custScaleY="88333" custRadScaleRad="112360" custRadScaleInc="45171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90E86867-5353-43BD-952E-7777A91BAF91}" type="pres">
      <dgm:prSet presAssocID="{F5F4825F-EECE-4EA1-A18B-95F0995C74EA}" presName="sibTrans" presStyleLbl="node1" presStyleIdx="0" presStyleCnt="5" custLinFactNeighborX="5447" custLinFactNeighborY="893"/>
      <dgm:spPr/>
      <dgm:t>
        <a:bodyPr/>
        <a:lstStyle/>
        <a:p>
          <a:endParaRPr lang="de-DE"/>
        </a:p>
      </dgm:t>
    </dgm:pt>
    <dgm:pt modelId="{01D70206-7345-4966-9703-E4BBF08F6331}" type="pres">
      <dgm:prSet presAssocID="{10B43A5C-BFD9-4744-9D13-3DDF04B2982A}" presName="dummy" presStyleCnt="0"/>
      <dgm:spPr/>
    </dgm:pt>
    <dgm:pt modelId="{BF8EC39E-9CC2-442E-BA23-8388F9B0165B}" type="pres">
      <dgm:prSet presAssocID="{10B43A5C-BFD9-4744-9D13-3DDF04B2982A}" presName="node" presStyleLbl="revTx" presStyleIdx="1" presStyleCnt="5" custScaleX="141926" custRadScaleRad="89433" custRadScaleInc="1234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7DD3EC73-E93A-4695-8B02-18794C2DA6E1}" type="pres">
      <dgm:prSet presAssocID="{59F20C08-9FB3-45F6-A2C7-F0AC0A036324}" presName="sibTrans" presStyleLbl="node1" presStyleIdx="1" presStyleCnt="5"/>
      <dgm:spPr/>
      <dgm:t>
        <a:bodyPr/>
        <a:lstStyle/>
        <a:p>
          <a:endParaRPr lang="de-DE"/>
        </a:p>
      </dgm:t>
    </dgm:pt>
    <dgm:pt modelId="{9EF61EB8-FD3D-4C77-93B0-227E6A584240}" type="pres">
      <dgm:prSet presAssocID="{0741C6F4-FEB8-4026-9B20-00B6E9BDFE97}" presName="dummy" presStyleCnt="0"/>
      <dgm:spPr/>
    </dgm:pt>
    <dgm:pt modelId="{D2AFA4FE-B7C8-4772-8653-BFCBAE3503E5}" type="pres">
      <dgm:prSet presAssocID="{0741C6F4-FEB8-4026-9B20-00B6E9BDFE97}" presName="node" presStyleLbl="revTx" presStyleIdx="2" presStyleCnt="5" custScaleX="14398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518F842F-4DD5-459E-80F0-013924A4B65C}" type="pres">
      <dgm:prSet presAssocID="{D2485241-5307-43B6-9DFC-9F7D5DA3BE59}" presName="sibTrans" presStyleLbl="node1" presStyleIdx="2" presStyleCnt="5"/>
      <dgm:spPr/>
      <dgm:t>
        <a:bodyPr/>
        <a:lstStyle/>
        <a:p>
          <a:endParaRPr lang="de-DE"/>
        </a:p>
      </dgm:t>
    </dgm:pt>
    <dgm:pt modelId="{EBA54700-8D9F-4DA5-BCF4-834E7CF0BD98}" type="pres">
      <dgm:prSet presAssocID="{922C1BDD-18C2-42E8-A490-4BF0D0570194}" presName="dummy" presStyleCnt="0"/>
      <dgm:spPr/>
    </dgm:pt>
    <dgm:pt modelId="{CEC52E39-6A21-43EA-A1C1-6C0768C6B50B}" type="pres">
      <dgm:prSet presAssocID="{922C1BDD-18C2-42E8-A490-4BF0D0570194}" presName="node" presStyleLbl="revTx" presStyleIdx="3" presStyleCnt="5" custScaleX="251710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138D33BF-36C9-4227-8AB1-C581C70230F4}" type="pres">
      <dgm:prSet presAssocID="{D178B88F-4D02-4F58-9597-7C2C36700A92}" presName="sibTrans" presStyleLbl="node1" presStyleIdx="3" presStyleCnt="5" custLinFactNeighborX="-120" custLinFactNeighborY="413"/>
      <dgm:spPr/>
      <dgm:t>
        <a:bodyPr/>
        <a:lstStyle/>
        <a:p>
          <a:endParaRPr lang="de-DE"/>
        </a:p>
      </dgm:t>
    </dgm:pt>
    <dgm:pt modelId="{6B7873F9-B4A9-4862-991A-AA3C83B2643C}" type="pres">
      <dgm:prSet presAssocID="{0DDF739B-4F45-4FAB-95A4-B745F84A2DDC}" presName="dummy" presStyleCnt="0"/>
      <dgm:spPr/>
    </dgm:pt>
    <dgm:pt modelId="{8DBB2E37-EB93-41CC-BF23-2029CCBDDE0E}" type="pres">
      <dgm:prSet presAssocID="{0DDF739B-4F45-4FAB-95A4-B745F84A2DDC}" presName="node" presStyleLbl="revTx" presStyleIdx="4" presStyleCnt="5" custScaleX="150137" custScaleY="88333">
        <dgm:presLayoutVars>
          <dgm:bulletEnabled val="1"/>
        </dgm:presLayoutVars>
      </dgm:prSet>
      <dgm:spPr/>
      <dgm:t>
        <a:bodyPr/>
        <a:lstStyle/>
        <a:p>
          <a:endParaRPr lang="de-DE"/>
        </a:p>
      </dgm:t>
    </dgm:pt>
    <dgm:pt modelId="{4FACC8F5-1D02-4030-A500-3A0FB68B58B1}" type="pres">
      <dgm:prSet presAssocID="{E139EFF1-3A60-42E9-89FF-EB543365D4B4}" presName="sibTrans" presStyleLbl="node1" presStyleIdx="4" presStyleCnt="5" custLinFactNeighborX="-1191" custLinFactNeighborY="7554"/>
      <dgm:spPr/>
      <dgm:t>
        <a:bodyPr/>
        <a:lstStyle/>
        <a:p>
          <a:endParaRPr lang="de-DE"/>
        </a:p>
      </dgm:t>
    </dgm:pt>
  </dgm:ptLst>
  <dgm:cxnLst>
    <dgm:cxn modelId="{FF65771D-EF72-4C01-8273-EAD6E4878B35}" type="presOf" srcId="{E139EFF1-3A60-42E9-89FF-EB543365D4B4}" destId="{4FACC8F5-1D02-4030-A500-3A0FB68B58B1}" srcOrd="0" destOrd="0" presId="urn:microsoft.com/office/officeart/2005/8/layout/cycle1"/>
    <dgm:cxn modelId="{D92DB5FB-7327-4130-8E70-1A0EE5ED037D}" type="presOf" srcId="{0A6CB2E4-2DE0-4E8B-9090-AECBE7337E09}" destId="{2E7212B8-9DD2-4182-B1CE-439E01392736}" srcOrd="0" destOrd="0" presId="urn:microsoft.com/office/officeart/2005/8/layout/cycle1"/>
    <dgm:cxn modelId="{EF0A6E00-3AEE-4D07-920A-349AF1BF95E3}" type="presOf" srcId="{0DDF739B-4F45-4FAB-95A4-B745F84A2DDC}" destId="{8DBB2E37-EB93-41CC-BF23-2029CCBDDE0E}" srcOrd="0" destOrd="0" presId="urn:microsoft.com/office/officeart/2005/8/layout/cycle1"/>
    <dgm:cxn modelId="{87D3A063-8049-45B5-8033-CF90035B903E}" type="presOf" srcId="{DE9C949F-2B1F-43FA-BB7C-E9BC25B573FE}" destId="{84E7BD7F-CCE3-46FD-917C-6F92A28FFDD2}" srcOrd="0" destOrd="0" presId="urn:microsoft.com/office/officeart/2005/8/layout/cycle1"/>
    <dgm:cxn modelId="{E7085CA8-741F-45C5-9EAE-33625FC5E710}" type="presOf" srcId="{D2485241-5307-43B6-9DFC-9F7D5DA3BE59}" destId="{518F842F-4DD5-459E-80F0-013924A4B65C}" srcOrd="0" destOrd="0" presId="urn:microsoft.com/office/officeart/2005/8/layout/cycle1"/>
    <dgm:cxn modelId="{5F709822-6ADD-4757-AC4B-D702E0DF9C12}" type="presOf" srcId="{0741C6F4-FEB8-4026-9B20-00B6E9BDFE97}" destId="{D2AFA4FE-B7C8-4772-8653-BFCBAE3503E5}" srcOrd="0" destOrd="0" presId="urn:microsoft.com/office/officeart/2005/8/layout/cycle1"/>
    <dgm:cxn modelId="{778C3024-42A2-44E1-B817-4C096E65A3DE}" type="presOf" srcId="{59F20C08-9FB3-45F6-A2C7-F0AC0A036324}" destId="{7DD3EC73-E93A-4695-8B02-18794C2DA6E1}" srcOrd="0" destOrd="0" presId="urn:microsoft.com/office/officeart/2005/8/layout/cycle1"/>
    <dgm:cxn modelId="{E7233D03-F501-4AA1-A593-5737119A2535}" type="presOf" srcId="{922C1BDD-18C2-42E8-A490-4BF0D0570194}" destId="{CEC52E39-6A21-43EA-A1C1-6C0768C6B50B}" srcOrd="0" destOrd="0" presId="urn:microsoft.com/office/officeart/2005/8/layout/cycle1"/>
    <dgm:cxn modelId="{3E196BA2-5370-406C-8DA2-1DA7E77F472E}" srcId="{DE9C949F-2B1F-43FA-BB7C-E9BC25B573FE}" destId="{0A6CB2E4-2DE0-4E8B-9090-AECBE7337E09}" srcOrd="0" destOrd="0" parTransId="{86722038-2C80-4057-A418-103E872B3FDB}" sibTransId="{F5F4825F-EECE-4EA1-A18B-95F0995C74EA}"/>
    <dgm:cxn modelId="{AC9371B4-E957-46C2-86DB-5FBE460CA56F}" srcId="{DE9C949F-2B1F-43FA-BB7C-E9BC25B573FE}" destId="{0DDF739B-4F45-4FAB-95A4-B745F84A2DDC}" srcOrd="4" destOrd="0" parTransId="{621CFEAB-C9AC-4D56-98AE-1674CE20E8BA}" sibTransId="{E139EFF1-3A60-42E9-89FF-EB543365D4B4}"/>
    <dgm:cxn modelId="{4746074D-59C0-4AE8-ADBB-06C4476A5B0B}" type="presOf" srcId="{F5F4825F-EECE-4EA1-A18B-95F0995C74EA}" destId="{90E86867-5353-43BD-952E-7777A91BAF91}" srcOrd="0" destOrd="0" presId="urn:microsoft.com/office/officeart/2005/8/layout/cycle1"/>
    <dgm:cxn modelId="{D5699397-D2EE-4FBF-9A8B-CA160D0097D0}" srcId="{DE9C949F-2B1F-43FA-BB7C-E9BC25B573FE}" destId="{922C1BDD-18C2-42E8-A490-4BF0D0570194}" srcOrd="3" destOrd="0" parTransId="{8D76ADC2-565F-43D3-A387-51A408337FA4}" sibTransId="{D178B88F-4D02-4F58-9597-7C2C36700A92}"/>
    <dgm:cxn modelId="{C32AA423-EA0D-4CF1-AEF4-81E3A6264D81}" type="presOf" srcId="{10B43A5C-BFD9-4744-9D13-3DDF04B2982A}" destId="{BF8EC39E-9CC2-442E-BA23-8388F9B0165B}" srcOrd="0" destOrd="0" presId="urn:microsoft.com/office/officeart/2005/8/layout/cycle1"/>
    <dgm:cxn modelId="{00EC4152-1DD9-4904-AACE-0792BC217C41}" srcId="{DE9C949F-2B1F-43FA-BB7C-E9BC25B573FE}" destId="{10B43A5C-BFD9-4744-9D13-3DDF04B2982A}" srcOrd="1" destOrd="0" parTransId="{25D2D7E3-6E7B-4526-851B-56516893EEBC}" sibTransId="{59F20C08-9FB3-45F6-A2C7-F0AC0A036324}"/>
    <dgm:cxn modelId="{66F77185-C2E2-47E2-B50F-A36BA3A609B5}" srcId="{DE9C949F-2B1F-43FA-BB7C-E9BC25B573FE}" destId="{0741C6F4-FEB8-4026-9B20-00B6E9BDFE97}" srcOrd="2" destOrd="0" parTransId="{82CF7093-DA19-41E1-BEF3-F2E1AF7ED4A7}" sibTransId="{D2485241-5307-43B6-9DFC-9F7D5DA3BE59}"/>
    <dgm:cxn modelId="{3D3AC37E-5B6C-4A4C-81E0-3D9667F3EE51}" type="presOf" srcId="{D178B88F-4D02-4F58-9597-7C2C36700A92}" destId="{138D33BF-36C9-4227-8AB1-C581C70230F4}" srcOrd="0" destOrd="0" presId="urn:microsoft.com/office/officeart/2005/8/layout/cycle1"/>
    <dgm:cxn modelId="{1B58A4BF-16F9-4F72-8F29-C4D4FABFF8B6}" type="presParOf" srcId="{84E7BD7F-CCE3-46FD-917C-6F92A28FFDD2}" destId="{EED893C1-06F7-4C1B-BE41-1539657A3515}" srcOrd="0" destOrd="0" presId="urn:microsoft.com/office/officeart/2005/8/layout/cycle1"/>
    <dgm:cxn modelId="{C785DAB8-580E-45EC-98F5-41DB2540F0CE}" type="presParOf" srcId="{84E7BD7F-CCE3-46FD-917C-6F92A28FFDD2}" destId="{2E7212B8-9DD2-4182-B1CE-439E01392736}" srcOrd="1" destOrd="0" presId="urn:microsoft.com/office/officeart/2005/8/layout/cycle1"/>
    <dgm:cxn modelId="{5CA84026-1B45-4FE4-9688-3C1D69C89A58}" type="presParOf" srcId="{84E7BD7F-CCE3-46FD-917C-6F92A28FFDD2}" destId="{90E86867-5353-43BD-952E-7777A91BAF91}" srcOrd="2" destOrd="0" presId="urn:microsoft.com/office/officeart/2005/8/layout/cycle1"/>
    <dgm:cxn modelId="{17854200-3369-46B1-A90D-EEA767320D87}" type="presParOf" srcId="{84E7BD7F-CCE3-46FD-917C-6F92A28FFDD2}" destId="{01D70206-7345-4966-9703-E4BBF08F6331}" srcOrd="3" destOrd="0" presId="urn:microsoft.com/office/officeart/2005/8/layout/cycle1"/>
    <dgm:cxn modelId="{970043C6-9F41-4A38-A30F-48FA45021100}" type="presParOf" srcId="{84E7BD7F-CCE3-46FD-917C-6F92A28FFDD2}" destId="{BF8EC39E-9CC2-442E-BA23-8388F9B0165B}" srcOrd="4" destOrd="0" presId="urn:microsoft.com/office/officeart/2005/8/layout/cycle1"/>
    <dgm:cxn modelId="{4FBF5F3F-6FC8-42A8-8BDA-963A9DD3943C}" type="presParOf" srcId="{84E7BD7F-CCE3-46FD-917C-6F92A28FFDD2}" destId="{7DD3EC73-E93A-4695-8B02-18794C2DA6E1}" srcOrd="5" destOrd="0" presId="urn:microsoft.com/office/officeart/2005/8/layout/cycle1"/>
    <dgm:cxn modelId="{D1872BB1-000C-4AA6-ABA3-E73D2A0D8AC7}" type="presParOf" srcId="{84E7BD7F-CCE3-46FD-917C-6F92A28FFDD2}" destId="{9EF61EB8-FD3D-4C77-93B0-227E6A584240}" srcOrd="6" destOrd="0" presId="urn:microsoft.com/office/officeart/2005/8/layout/cycle1"/>
    <dgm:cxn modelId="{A296B72F-5B19-4081-870A-80A4486174D1}" type="presParOf" srcId="{84E7BD7F-CCE3-46FD-917C-6F92A28FFDD2}" destId="{D2AFA4FE-B7C8-4772-8653-BFCBAE3503E5}" srcOrd="7" destOrd="0" presId="urn:microsoft.com/office/officeart/2005/8/layout/cycle1"/>
    <dgm:cxn modelId="{F032F037-5562-4492-9AD8-F8F1911A9EA3}" type="presParOf" srcId="{84E7BD7F-CCE3-46FD-917C-6F92A28FFDD2}" destId="{518F842F-4DD5-459E-80F0-013924A4B65C}" srcOrd="8" destOrd="0" presId="urn:microsoft.com/office/officeart/2005/8/layout/cycle1"/>
    <dgm:cxn modelId="{8952061E-E8DE-4D21-AF6E-0589806ECFE1}" type="presParOf" srcId="{84E7BD7F-CCE3-46FD-917C-6F92A28FFDD2}" destId="{EBA54700-8D9F-4DA5-BCF4-834E7CF0BD98}" srcOrd="9" destOrd="0" presId="urn:microsoft.com/office/officeart/2005/8/layout/cycle1"/>
    <dgm:cxn modelId="{A0E8D460-85E9-4147-B3A0-05DA33F53D88}" type="presParOf" srcId="{84E7BD7F-CCE3-46FD-917C-6F92A28FFDD2}" destId="{CEC52E39-6A21-43EA-A1C1-6C0768C6B50B}" srcOrd="10" destOrd="0" presId="urn:microsoft.com/office/officeart/2005/8/layout/cycle1"/>
    <dgm:cxn modelId="{2DED1AE2-72A0-4CD4-8CF6-FDF7A663A787}" type="presParOf" srcId="{84E7BD7F-CCE3-46FD-917C-6F92A28FFDD2}" destId="{138D33BF-36C9-4227-8AB1-C581C70230F4}" srcOrd="11" destOrd="0" presId="urn:microsoft.com/office/officeart/2005/8/layout/cycle1"/>
    <dgm:cxn modelId="{5D165121-B4CA-40F2-B6E5-E120836CA67F}" type="presParOf" srcId="{84E7BD7F-CCE3-46FD-917C-6F92A28FFDD2}" destId="{6B7873F9-B4A9-4862-991A-AA3C83B2643C}" srcOrd="12" destOrd="0" presId="urn:microsoft.com/office/officeart/2005/8/layout/cycle1"/>
    <dgm:cxn modelId="{AFAAE33D-4CEC-4B82-BCF0-AFC27ADF9F5A}" type="presParOf" srcId="{84E7BD7F-CCE3-46FD-917C-6F92A28FFDD2}" destId="{8DBB2E37-EB93-41CC-BF23-2029CCBDDE0E}" srcOrd="13" destOrd="0" presId="urn:microsoft.com/office/officeart/2005/8/layout/cycle1"/>
    <dgm:cxn modelId="{5E509FE6-0AFA-4B9D-B30E-59F0B5736831}" type="presParOf" srcId="{84E7BD7F-CCE3-46FD-917C-6F92A28FFDD2}" destId="{4FACC8F5-1D02-4030-A500-3A0FB68B58B1}" srcOrd="14" destOrd="0" presId="urn:microsoft.com/office/officeart/2005/8/layout/cycle1"/>
  </dgm:cxnLst>
  <dgm:bg/>
  <dgm:whole/>
  <dgm:extLst>
    <a:ext uri="http://schemas.microsoft.com/office/drawing/2008/diagram">
      <dsp:dataModelExt xmlns:dsp="http://schemas.microsoft.com/office/drawing/2008/diagram" relId="rId8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2E7212B8-9DD2-4182-B1CE-439E01392736}">
      <dsp:nvSpPr>
        <dsp:cNvPr id="0" name=""/>
        <dsp:cNvSpPr/>
      </dsp:nvSpPr>
      <dsp:spPr>
        <a:xfrm>
          <a:off x="3987913" y="155724"/>
          <a:ext cx="1415360" cy="888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(Lernzeiten)</a:t>
          </a:r>
          <a:endParaRPr lang="de-DE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3987913" y="155724"/>
        <a:ext cx="1415360" cy="888698"/>
      </dsp:txXfrm>
    </dsp:sp>
    <dsp:sp modelId="{90E86867-5353-43BD-952E-7777A91BAF91}">
      <dsp:nvSpPr>
        <dsp:cNvPr id="0" name=""/>
        <dsp:cNvSpPr/>
      </dsp:nvSpPr>
      <dsp:spPr>
        <a:xfrm>
          <a:off x="1654802" y="-704730"/>
          <a:ext cx="3771658" cy="3771658"/>
        </a:xfrm>
        <a:prstGeom prst="circularArrow">
          <a:avLst>
            <a:gd name="adj1" fmla="val 5202"/>
            <a:gd name="adj2" fmla="val 336015"/>
            <a:gd name="adj3" fmla="val 1310259"/>
            <a:gd name="adj4" fmla="val 21388267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BF8EC39E-9CC2-442E-BA23-8388F9B0165B}">
      <dsp:nvSpPr>
        <dsp:cNvPr id="0" name=""/>
        <dsp:cNvSpPr/>
      </dsp:nvSpPr>
      <dsp:spPr>
        <a:xfrm>
          <a:off x="4007620" y="1918450"/>
          <a:ext cx="1427886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Ankommen</a:t>
          </a:r>
          <a:endParaRPr lang="de-DE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007620" y="1918450"/>
        <a:ext cx="1427886" cy="1006078"/>
      </dsp:txXfrm>
    </dsp:sp>
    <dsp:sp modelId="{7DD3EC73-E93A-4695-8B02-18794C2DA6E1}">
      <dsp:nvSpPr>
        <dsp:cNvPr id="0" name=""/>
        <dsp:cNvSpPr/>
      </dsp:nvSpPr>
      <dsp:spPr>
        <a:xfrm>
          <a:off x="1022452" y="283958"/>
          <a:ext cx="3771658" cy="3771658"/>
        </a:xfrm>
        <a:prstGeom prst="circularArrow">
          <a:avLst>
            <a:gd name="adj1" fmla="val 5202"/>
            <a:gd name="adj2" fmla="val 336015"/>
            <a:gd name="adj3" fmla="val 2486927"/>
            <a:gd name="adj4" fmla="val 1608666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D2AFA4FE-B7C8-4772-8653-BFCBAE3503E5}">
      <dsp:nvSpPr>
        <dsp:cNvPr id="0" name=""/>
        <dsp:cNvSpPr/>
      </dsp:nvSpPr>
      <dsp:spPr>
        <a:xfrm>
          <a:off x="2599837" y="3056374"/>
          <a:ext cx="1448581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 Mittagstisch</a:t>
          </a:r>
          <a:endParaRPr lang="de-DE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2599837" y="3056374"/>
        <a:ext cx="1448581" cy="1006078"/>
      </dsp:txXfrm>
    </dsp:sp>
    <dsp:sp modelId="{518F842F-4DD5-459E-80F0-013924A4B65C}">
      <dsp:nvSpPr>
        <dsp:cNvPr id="0" name=""/>
        <dsp:cNvSpPr/>
      </dsp:nvSpPr>
      <dsp:spPr>
        <a:xfrm>
          <a:off x="1438298" y="289"/>
          <a:ext cx="3771658" cy="3771658"/>
        </a:xfrm>
        <a:prstGeom prst="circularArrow">
          <a:avLst>
            <a:gd name="adj1" fmla="val 5202"/>
            <a:gd name="adj2" fmla="val 336015"/>
            <a:gd name="adj3" fmla="val 8210155"/>
            <a:gd name="adj4" fmla="val 6938925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CEC52E39-6A21-43EA-A1C1-6C0768C6B50B}">
      <dsp:nvSpPr>
        <dsp:cNvPr id="0" name=""/>
        <dsp:cNvSpPr/>
      </dsp:nvSpPr>
      <dsp:spPr>
        <a:xfrm>
          <a:off x="466530" y="1900156"/>
          <a:ext cx="2532399" cy="100607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2860" tIns="22860" rIns="22860" bIns="22860" numCol="1" spcCol="1270" anchor="ctr" anchorCtr="0">
          <a:noAutofit/>
        </a:bodyPr>
        <a:lstStyle/>
        <a:p>
          <a:pPr lvl="0" algn="ctr" defTabSz="80010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Arbeitsgemeinschaften</a:t>
          </a:r>
          <a:r>
            <a:rPr lang="de-DE" sz="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, </a:t>
          </a:r>
          <a:r>
            <a:rPr lang="de-DE" sz="18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Projekte</a:t>
          </a:r>
          <a:endParaRPr lang="de-DE" sz="18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466530" y="1900156"/>
        <a:ext cx="2532399" cy="1006078"/>
      </dsp:txXfrm>
    </dsp:sp>
    <dsp:sp modelId="{138D33BF-36C9-4227-8AB1-C581C70230F4}">
      <dsp:nvSpPr>
        <dsp:cNvPr id="0" name=""/>
        <dsp:cNvSpPr/>
      </dsp:nvSpPr>
      <dsp:spPr>
        <a:xfrm>
          <a:off x="1433772" y="15866"/>
          <a:ext cx="3771658" cy="3771658"/>
        </a:xfrm>
        <a:prstGeom prst="circularArrow">
          <a:avLst>
            <a:gd name="adj1" fmla="val 5202"/>
            <a:gd name="adj2" fmla="val 336015"/>
            <a:gd name="adj3" fmla="val 12439168"/>
            <a:gd name="adj4" fmla="val 10771160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DBB2E37-EB93-41CC-BF23-2029CCBDDE0E}">
      <dsp:nvSpPr>
        <dsp:cNvPr id="0" name=""/>
        <dsp:cNvSpPr/>
      </dsp:nvSpPr>
      <dsp:spPr>
        <a:xfrm>
          <a:off x="1585342" y="88044"/>
          <a:ext cx="1510495" cy="888698"/>
        </a:xfrm>
        <a:prstGeom prst="rect">
          <a:avLst/>
        </a:prstGeom>
        <a:noFill/>
        <a:ln>
          <a:noFill/>
        </a:ln>
        <a:effectLst/>
      </dsp:spPr>
      <dsp:style>
        <a:lnRef idx="0">
          <a:scrgbClr r="0" g="0" b="0"/>
        </a:lnRef>
        <a:fillRef idx="0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21590" tIns="21590" rIns="21590" bIns="21590" numCol="1" spcCol="1270" anchor="ctr" anchorCtr="0">
          <a:noAutofit/>
        </a:bodyPr>
        <a:lstStyle/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Gehzeiten/ </a:t>
          </a:r>
          <a:r>
            <a:rPr lang="de-DE" sz="1700" kern="1200" dirty="0" err="1" smtClean="0">
              <a:latin typeface="Calibri" panose="020F0502020204030204" pitchFamily="34" charset="0"/>
              <a:cs typeface="Calibri" panose="020F0502020204030204" pitchFamily="34" charset="0"/>
            </a:rPr>
            <a:t>Entlasszeiten</a:t>
          </a:r>
          <a:endParaRPr lang="de-DE" sz="1700" kern="1200" dirty="0" smtClean="0">
            <a:latin typeface="Calibri" panose="020F0502020204030204" pitchFamily="34" charset="0"/>
            <a:cs typeface="Calibri" panose="020F0502020204030204" pitchFamily="34" charset="0"/>
          </a:endParaRPr>
        </a:p>
        <a:p>
          <a:pPr lvl="0" algn="ctr" defTabSz="7556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de-DE" sz="1700" kern="1200" dirty="0" smtClean="0">
              <a:latin typeface="Calibri" panose="020F0502020204030204" pitchFamily="34" charset="0"/>
              <a:cs typeface="Calibri" panose="020F0502020204030204" pitchFamily="34" charset="0"/>
            </a:rPr>
            <a:t>nach Erlasslage</a:t>
          </a:r>
          <a:endParaRPr lang="de-DE" sz="1700" kern="1200" dirty="0">
            <a:latin typeface="Calibri" panose="020F0502020204030204" pitchFamily="34" charset="0"/>
            <a:cs typeface="Calibri" panose="020F0502020204030204" pitchFamily="34" charset="0"/>
          </a:endParaRPr>
        </a:p>
      </dsp:txBody>
      <dsp:txXfrm>
        <a:off x="1585342" y="88044"/>
        <a:ext cx="1510495" cy="888698"/>
      </dsp:txXfrm>
    </dsp:sp>
    <dsp:sp modelId="{4FACC8F5-1D02-4030-A500-3A0FB68B58B1}">
      <dsp:nvSpPr>
        <dsp:cNvPr id="0" name=""/>
        <dsp:cNvSpPr/>
      </dsp:nvSpPr>
      <dsp:spPr>
        <a:xfrm>
          <a:off x="1767458" y="188662"/>
          <a:ext cx="3771658" cy="3771658"/>
        </a:xfrm>
        <a:prstGeom prst="circularArrow">
          <a:avLst>
            <a:gd name="adj1" fmla="val 5202"/>
            <a:gd name="adj2" fmla="val 336015"/>
            <a:gd name="adj3" fmla="val 16611848"/>
            <a:gd name="adj4" fmla="val 14934024"/>
            <a:gd name="adj5" fmla="val 6068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254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cycle1">
  <dgm:title val=""/>
  <dgm:desc val=""/>
  <dgm:catLst>
    <dgm:cat type="cycle" pri="2000"/>
  </dgm:catLst>
  <dgm:sampData>
    <dgm:dataModel>
      <dgm:ptLst>
        <dgm:pt modelId="0" type="doc"/>
        <dgm:pt modelId="1">
          <dgm:prSet phldr="1"/>
        </dgm:pt>
        <dgm:pt modelId="2">
          <dgm:prSet phldr="1"/>
        </dgm:pt>
        <dgm:pt modelId="3">
          <dgm:prSet phldr="1"/>
        </dgm:pt>
        <dgm:pt modelId="4">
          <dgm:prSet phldr="1"/>
        </dgm:pt>
        <dgm:pt modelId="5">
          <dgm:prSet phldr="1"/>
        </dgm:pt>
      </dgm:ptLst>
      <dgm:cxnLst>
        <dgm:cxn modelId="6" srcId="0" destId="1" srcOrd="0" destOrd="0"/>
        <dgm:cxn modelId="7" srcId="0" destId="2" srcOrd="1" destOrd="0"/>
        <dgm:cxn modelId="8" srcId="0" destId="3" srcOrd="2" destOrd="0"/>
        <dgm:cxn modelId="9" srcId="0" destId="4" srcOrd="3" destOrd="0"/>
        <dgm:cxn modelId="10" srcId="0" destId="5" srcOrd="4" destOrd="0"/>
      </dgm:cxnLst>
      <dgm:bg/>
      <dgm:whole/>
    </dgm:dataModel>
  </dgm:sampData>
  <dgm:styleData>
    <dgm:dataModel>
      <dgm:ptLst>
        <dgm:pt modelId="0" type="doc"/>
        <dgm:pt modelId="1"/>
        <dgm:pt modelId="2"/>
        <dgm:pt modelId="3"/>
      </dgm:ptLst>
      <dgm:cxnLst>
        <dgm:cxn modelId="4" srcId="0" destId="1" srcOrd="0" destOrd="0"/>
        <dgm:cxn modelId="5" srcId="0" destId="2" srcOrd="1" destOrd="0"/>
        <dgm:cxn modelId="6" srcId="0" destId="3" srcOrd="2" destOrd="0"/>
      </dgm:cxnLst>
      <dgm:bg/>
      <dgm:whole/>
    </dgm:dataModel>
  </dgm:styleData>
  <dgm:clrData>
    <dgm:dataModel>
      <dgm:ptLst>
        <dgm:pt modelId="0" type="doc"/>
        <dgm:pt modelId="1"/>
        <dgm:pt modelId="2"/>
        <dgm:pt modelId="3"/>
        <dgm:pt modelId="4"/>
        <dgm:pt modelId="5"/>
        <dgm:pt modelId="6"/>
      </dgm:ptLst>
      <dgm:cxnLst>
        <dgm:cxn modelId="7" srcId="0" destId="1" srcOrd="0" destOrd="0"/>
        <dgm:cxn modelId="8" srcId="0" destId="2" srcOrd="1" destOrd="0"/>
        <dgm:cxn modelId="9" srcId="0" destId="3" srcOrd="2" destOrd="0"/>
        <dgm:cxn modelId="10" srcId="0" destId="4" srcOrd="3" destOrd="0"/>
        <dgm:cxn modelId="11" srcId="0" destId="5" srcOrd="4" destOrd="0"/>
        <dgm:cxn modelId="12" srcId="0" destId="6" srcOrd="5" destOrd="0"/>
      </dgm:cxnLst>
      <dgm:bg/>
      <dgm:whole/>
    </dgm:dataModel>
  </dgm:clrData>
  <dgm:layoutNode name="cycle">
    <dgm:varLst>
      <dgm:dir/>
      <dgm:resizeHandles val="exact"/>
    </dgm:varLst>
    <dgm:choose name="Name0">
      <dgm:if name="Name1" func="var" arg="dir" op="equ" val="norm">
        <dgm:alg type="cycle">
          <dgm:param type="stAng" val="0"/>
          <dgm:param type="spanAng" val="360"/>
        </dgm:alg>
      </dgm:if>
      <dgm:else name="Name2">
        <dgm:alg type="cycle">
          <dgm:param type="stAng" val="0"/>
          <dgm:param type="spanAng" val="-360"/>
        </dgm:alg>
      </dgm:else>
    </dgm:choose>
    <dgm:shape xmlns:r="http://schemas.openxmlformats.org/officeDocument/2006/relationships" r:blip="">
      <dgm:adjLst/>
    </dgm:shape>
    <dgm:presOf/>
    <dgm:choose name="Name3">
      <dgm:if name="Name4" func="var" arg="dir" op="equ" val="norm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if>
      <dgm:else name="Name5">
        <dgm:constrLst>
          <dgm:constr type="diam" val="1"/>
          <dgm:constr type="w" for="ch" forName="node" refType="w"/>
          <dgm:constr type="w" for="ch" ptType="sibTrans" refType="w" refFor="ch" refForName="node" fact="0.5"/>
          <dgm:constr type="h" for="ch" ptType="sibTrans" op="equ"/>
          <dgm:constr type="diam" for="ch" ptType="sibTrans" refType="diam" op="equ" fact="-1"/>
          <dgm:constr type="sibSp" refType="w" refFor="ch" refForName="node" fact="0.15"/>
          <dgm:constr type="w" for="ch" forName="dummy" refType="sibSp" fact="2.8"/>
          <dgm:constr type="primFontSz" for="ch" forName="node" op="equ" val="65"/>
        </dgm:constrLst>
      </dgm:else>
    </dgm:choose>
    <dgm:ruleLst>
      <dgm:rule type="diam" val="INF" fact="NaN" max="NaN"/>
    </dgm:ruleLst>
    <dgm:forEach name="nodesForEach" axis="ch" ptType="node">
      <dgm:choose name="Name6">
        <dgm:if name="Name7" axis="par ch" ptType="doc node" func="cnt" op="gt" val="1">
          <dgm:layoutNode name="dummy">
            <dgm:alg type="sp"/>
            <dgm:shape xmlns:r="http://schemas.openxmlformats.org/officeDocument/2006/relationships" r:blip="">
              <dgm:adjLst/>
            </dgm:shape>
            <dgm:presOf/>
            <dgm:constrLst>
              <dgm:constr type="h" refType="w"/>
            </dgm:constrLst>
            <dgm:ruleLst/>
          </dgm:layoutNode>
        </dgm:if>
        <dgm:else name="Name8"/>
      </dgm:choose>
      <dgm:layoutNode name="node" styleLbl="revTx">
        <dgm:varLst>
          <dgm:bulletEnabled val="1"/>
        </dgm:varLst>
        <dgm:alg type="tx">
          <dgm:param type="txAnchorVertCh" val="mid"/>
        </dgm:alg>
        <dgm:shape xmlns:r="http://schemas.openxmlformats.org/officeDocument/2006/relationships" type="rect" r:blip="">
          <dgm:adjLst/>
        </dgm:shape>
        <dgm:presOf axis="desOrSelf" ptType="node"/>
        <dgm:constrLst>
          <dgm:constr type="h" refType="w"/>
          <dgm:constr type="lMarg" refType="primFontSz" fact="0.1"/>
          <dgm:constr type="rMarg" refType="primFontSz" fact="0.1"/>
          <dgm:constr type="tMarg" refType="primFontSz" fact="0.1"/>
          <dgm:constr type="bMarg" refType="primFontSz" fact="0.1"/>
        </dgm:constrLst>
        <dgm:ruleLst>
          <dgm:rule type="primFontSz" val="5" fact="NaN" max="NaN"/>
        </dgm:ruleLst>
      </dgm:layoutNode>
      <dgm:choose name="Name9">
        <dgm:if name="Name10" axis="par ch" ptType="doc node" func="cnt" op="gt" val="1">
          <dgm:forEach name="Name11" axis="followSib" ptType="sibTrans" hideLastTrans="0" cnt="1">
            <dgm:layoutNode name="sibTrans" styleLbl="node1">
              <dgm:alg type="conn">
                <dgm:param type="connRout" val="curve"/>
                <dgm:param type="begPts" val="radial"/>
                <dgm:param type="endPts" val="radial"/>
              </dgm:alg>
              <dgm:shape xmlns:r="http://schemas.openxmlformats.org/officeDocument/2006/relationships" type="conn" r:blip="">
                <dgm:adjLst/>
              </dgm:shape>
              <dgm:presOf axis="self"/>
              <dgm:constrLst>
                <dgm:constr type="h" refType="w" fact="0.65"/>
                <dgm:constr type="begPad"/>
                <dgm:constr type="endPad"/>
              </dgm:constrLst>
              <dgm:ruleLst/>
            </dgm:layoutNode>
          </dgm:forEach>
        </dgm:if>
        <dgm:else name="Name12"/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139931B-D2A3-4968-8AAF-BAC17ACE826D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Titelmasterformat durch Klicken bearbeiten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de-DE" altLang="de-DE" smtClean="0"/>
              <a:t>Textmasterformate durch Klicken bearbeiten</a:t>
            </a:r>
          </a:p>
          <a:p>
            <a:pPr lvl="1"/>
            <a:r>
              <a:rPr lang="de-DE" altLang="de-DE" smtClean="0"/>
              <a:t>Zweite Ebene</a:t>
            </a:r>
          </a:p>
          <a:p>
            <a:pPr lvl="2"/>
            <a:r>
              <a:rPr lang="de-DE" altLang="de-DE" smtClean="0"/>
              <a:t>Dritte Ebene</a:t>
            </a:r>
          </a:p>
          <a:p>
            <a:pPr lvl="3"/>
            <a:r>
              <a:rPr lang="de-DE" altLang="de-DE" smtClean="0"/>
              <a:t>Vierte Ebene</a:t>
            </a:r>
          </a:p>
          <a:p>
            <a:pPr lvl="4"/>
            <a:r>
              <a:rPr lang="de-DE" altLang="de-DE" smtClean="0"/>
              <a:t>Fünfte Ebene</a:t>
            </a:r>
          </a:p>
        </p:txBody>
      </p:sp>
      <p:sp>
        <p:nvSpPr>
          <p:cNvPr id="10650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650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endParaRPr lang="de-DE" altLang="de-DE"/>
          </a:p>
        </p:txBody>
      </p:sp>
      <p:sp>
        <p:nvSpPr>
          <p:cNvPr id="10650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pPr>
              <a:defRPr/>
            </a:pPr>
            <a:fld id="{4E0C6D6F-1014-4361-9F4C-9C85C092B3D1}" type="slidenum">
              <a:rPr lang="de-DE" altLang="de-DE"/>
              <a:pPr>
                <a:defRPr/>
              </a:pPr>
              <a:t>‹Nr.›</a:t>
            </a:fld>
            <a:endParaRPr lang="de-DE" altLang="de-DE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8" Type="http://schemas.microsoft.com/office/2007/relationships/diagramDrawing" Target="../diagrams/drawing1.xml"/><Relationship Id="rId3" Type="http://schemas.openxmlformats.org/officeDocument/2006/relationships/image" Target="../media/image2.png"/><Relationship Id="rId7" Type="http://schemas.openxmlformats.org/officeDocument/2006/relationships/diagramColors" Target="../diagrams/colors1.xm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6" Type="http://schemas.openxmlformats.org/officeDocument/2006/relationships/diagramQuickStyle" Target="../diagrams/quickStyle1.xml"/><Relationship Id="rId5" Type="http://schemas.openxmlformats.org/officeDocument/2006/relationships/diagramLayout" Target="../diagrams/layout1.xml"/><Relationship Id="rId4" Type="http://schemas.openxmlformats.org/officeDocument/2006/relationships/diagramData" Target="../diagrams/data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chart" Target="../charts/chart1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3.pn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2343150" y="1154113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6621463" y="2516188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feld 23"/>
          <p:cNvSpPr txBox="1">
            <a:spLocks noChangeArrowheads="1"/>
          </p:cNvSpPr>
          <p:nvPr/>
        </p:nvSpPr>
        <p:spPr bwMode="auto">
          <a:xfrm>
            <a:off x="1828800" y="533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>
                <a:latin typeface="Georgia" pitchFamily="18" charset="0"/>
                <a:cs typeface="Arial" charset="0"/>
              </a:rPr>
              <a:t>           </a:t>
            </a:r>
            <a:endParaRPr lang="de-DE" altLang="de-DE" sz="1800">
              <a:latin typeface="Georgia" pitchFamily="18" charset="0"/>
              <a:cs typeface="Arial" charset="0"/>
            </a:endParaRPr>
          </a:p>
        </p:txBody>
      </p:sp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109340" y="1874982"/>
            <a:ext cx="3217569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Herzlich willkommen</a:t>
            </a:r>
          </a:p>
          <a:p>
            <a:pPr algn="ctr"/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z</a:t>
            </a:r>
            <a:r>
              <a:rPr 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um Elternabend</a:t>
            </a:r>
          </a:p>
          <a:p>
            <a:pPr algn="ctr"/>
            <a:r>
              <a:rPr 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30.08.2023</a:t>
            </a:r>
          </a:p>
          <a:p>
            <a:pPr algn="ctr"/>
            <a:r>
              <a:rPr lang="de-DE" sz="3600" dirty="0">
                <a:latin typeface="Calibri" panose="020F0502020204030204" pitchFamily="34" charset="0"/>
                <a:cs typeface="Calibri" panose="020F0502020204030204" pitchFamily="34" charset="0"/>
              </a:rPr>
              <a:t>u</a:t>
            </a:r>
            <a:r>
              <a:rPr lang="de-DE" sz="3600" dirty="0" smtClean="0">
                <a:latin typeface="Calibri" panose="020F0502020204030204" pitchFamily="34" charset="0"/>
                <a:cs typeface="Calibri" panose="020F0502020204030204" pitchFamily="34" charset="0"/>
              </a:rPr>
              <a:t>m 18:30 Uhr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2343150" y="1154113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7383649" y="3175070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feld 23"/>
          <p:cNvSpPr txBox="1">
            <a:spLocks noChangeArrowheads="1"/>
          </p:cNvSpPr>
          <p:nvPr/>
        </p:nvSpPr>
        <p:spPr bwMode="auto">
          <a:xfrm>
            <a:off x="1828800" y="533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>
                <a:latin typeface="Georgia" pitchFamily="18" charset="0"/>
                <a:cs typeface="Arial" charset="0"/>
              </a:rPr>
              <a:t>           </a:t>
            </a:r>
            <a:endParaRPr lang="de-DE" altLang="de-DE" sz="1800">
              <a:latin typeface="Georgia" pitchFamily="18" charset="0"/>
              <a:cs typeface="Arial" charset="0"/>
            </a:endParaRPr>
          </a:p>
        </p:txBody>
      </p:sp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2743200" y="1574808"/>
            <a:ext cx="248952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Und sonst noch…..</a:t>
            </a:r>
            <a:endParaRPr lang="de-DE" sz="2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2715388" y="2126384"/>
            <a:ext cx="4920258" cy="424731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Weitere Angebote vom SCI Moers in der Schule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f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ür </a:t>
            </a:r>
            <a:r>
              <a:rPr lang="de-DE" u="sng" dirty="0" smtClean="0">
                <a:latin typeface="Calibri" panose="020F0502020204030204" pitchFamily="34" charset="0"/>
                <a:cs typeface="Calibri" panose="020F0502020204030204" pitchFamily="34" charset="0"/>
              </a:rPr>
              <a:t>alle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Uhrschulkinder </a:t>
            </a:r>
          </a:p>
          <a:p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Projekte Kulturfrühling (Heidi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Leenen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, Bergbau)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Extra Zeit in den Ferien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Bücherei-Ausweis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Schulsozialarbeit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Vernetzung im Stadtteil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Weltkindertag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Integrationshilfen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Kooperation Schlosstheater Moers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Kinderrechte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285750" indent="-285750">
              <a:buFont typeface="Wingdings" panose="05000000000000000000" pitchFamily="2" charset="2"/>
              <a:buChar char="Ø"/>
            </a:pPr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6970405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2343150" y="1154113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6621463" y="2516188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feld 23"/>
          <p:cNvSpPr txBox="1">
            <a:spLocks noChangeArrowheads="1"/>
          </p:cNvSpPr>
          <p:nvPr/>
        </p:nvSpPr>
        <p:spPr bwMode="auto">
          <a:xfrm>
            <a:off x="1828800" y="533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>
                <a:latin typeface="Georgia" pitchFamily="18" charset="0"/>
                <a:cs typeface="Arial" charset="0"/>
              </a:rPr>
              <a:t>           </a:t>
            </a:r>
            <a:endParaRPr lang="de-DE" altLang="de-DE" sz="1800">
              <a:latin typeface="Georgia" pitchFamily="18" charset="0"/>
              <a:cs typeface="Arial" charset="0"/>
            </a:endParaRPr>
          </a:p>
        </p:txBody>
      </p:sp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663951" y="1924625"/>
            <a:ext cx="5666551" cy="181588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Vielen Dank für ihre Aufmerksamkeit!</a:t>
            </a:r>
          </a:p>
          <a:p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Haben Sie Fragen?</a:t>
            </a:r>
          </a:p>
          <a:p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16663520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2343150" y="1154113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6621463" y="2516188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feld 23"/>
          <p:cNvSpPr txBox="1">
            <a:spLocks noChangeArrowheads="1"/>
          </p:cNvSpPr>
          <p:nvPr/>
        </p:nvSpPr>
        <p:spPr bwMode="auto">
          <a:xfrm>
            <a:off x="1828800" y="533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>
                <a:latin typeface="Georgia" pitchFamily="18" charset="0"/>
                <a:cs typeface="Arial" charset="0"/>
              </a:rPr>
              <a:t>           </a:t>
            </a:r>
            <a:endParaRPr lang="de-DE" altLang="de-DE" sz="1800">
              <a:latin typeface="Georgia" pitchFamily="18" charset="0"/>
              <a:cs typeface="Arial" charset="0"/>
            </a:endParaRPr>
          </a:p>
        </p:txBody>
      </p:sp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743201" y="1682235"/>
            <a:ext cx="4677656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3200" dirty="0" smtClean="0">
                <a:latin typeface="Calibri" panose="020F0502020204030204" pitchFamily="34" charset="0"/>
                <a:cs typeface="Calibri" panose="020F0502020204030204" pitchFamily="34" charset="0"/>
              </a:rPr>
              <a:t>Unsere Tagesordnung</a:t>
            </a:r>
            <a:endParaRPr lang="de-DE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4" name="Textfeld 3"/>
          <p:cNvSpPr txBox="1"/>
          <p:nvPr/>
        </p:nvSpPr>
        <p:spPr>
          <a:xfrm>
            <a:off x="2743200" y="2678545"/>
            <a:ext cx="387157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Vorstellung Team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Unser Tagesablauf mit Lernzeiten,</a:t>
            </a: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   Mittagstisch, Arbeitsgemeinschaften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Ferien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Und sonst noch…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1288552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2343150" y="1154113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6621463" y="2516188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feld 23"/>
          <p:cNvSpPr txBox="1">
            <a:spLocks noChangeArrowheads="1"/>
          </p:cNvSpPr>
          <p:nvPr/>
        </p:nvSpPr>
        <p:spPr bwMode="auto">
          <a:xfrm>
            <a:off x="1828800" y="533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>
                <a:latin typeface="Georgia" pitchFamily="18" charset="0"/>
                <a:cs typeface="Arial" charset="0"/>
              </a:rPr>
              <a:t>           </a:t>
            </a:r>
            <a:endParaRPr lang="de-DE" altLang="de-DE" sz="1800">
              <a:latin typeface="Georgia" pitchFamily="18" charset="0"/>
              <a:cs typeface="Arial" charset="0"/>
            </a:endParaRPr>
          </a:p>
        </p:txBody>
      </p:sp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109340" y="94501"/>
            <a:ext cx="4576036" cy="627864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400" dirty="0" smtClean="0">
                <a:latin typeface="Calibri" panose="020F0502020204030204" pitchFamily="34" charset="0"/>
                <a:cs typeface="Calibri" panose="020F0502020204030204" pitchFamily="34" charset="0"/>
              </a:rPr>
              <a:t>Das SCI Moers Team</a:t>
            </a:r>
          </a:p>
          <a:p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Helena Laukart komm. Leitung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Katharina Hartmann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Varinder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Parmar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Barbara Freise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Akram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Barzegar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Nadine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Leygraf Schulsozialarbeiterin</a:t>
            </a:r>
          </a:p>
          <a:p>
            <a:r>
              <a:rPr lang="de-DE" smtClean="0">
                <a:latin typeface="Calibri" panose="020F0502020204030204" pitchFamily="34" charset="0"/>
                <a:cs typeface="Calibri" panose="020F0502020204030204" pitchFamily="34" charset="0"/>
              </a:rPr>
              <a:t>Frau Ina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Schwan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Maxine Rogalla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Dikra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Mahraz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Aleyna Baskurt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Herr Jerrit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Raef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Renate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Bockhorst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Novella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 von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Eerde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Gertrud Dammers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Kerstin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Stephani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Melitta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Peuster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Frau </a:t>
            </a:r>
            <a:r>
              <a:rPr lang="de-DE" dirty="0" err="1" smtClean="0">
                <a:latin typeface="Calibri" panose="020F0502020204030204" pitchFamily="34" charset="0"/>
                <a:cs typeface="Calibri" panose="020F0502020204030204" pitchFamily="34" charset="0"/>
              </a:rPr>
              <a:t>Puvana</a:t>
            </a:r>
            <a:endParaRPr lang="de-DE" dirty="0" smtClean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5663058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2343150" y="1154113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6621463" y="2516188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feld 23"/>
          <p:cNvSpPr txBox="1">
            <a:spLocks noChangeArrowheads="1"/>
          </p:cNvSpPr>
          <p:nvPr/>
        </p:nvSpPr>
        <p:spPr bwMode="auto">
          <a:xfrm>
            <a:off x="1828800" y="533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>
                <a:latin typeface="Georgia" pitchFamily="18" charset="0"/>
                <a:cs typeface="Arial" charset="0"/>
              </a:rPr>
              <a:t>           </a:t>
            </a:r>
            <a:endParaRPr lang="de-DE" altLang="de-DE" sz="1800">
              <a:latin typeface="Georgia" pitchFamily="18" charset="0"/>
              <a:cs typeface="Arial" charset="0"/>
            </a:endParaRPr>
          </a:p>
        </p:txBody>
      </p:sp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graphicFrame>
        <p:nvGraphicFramePr>
          <p:cNvPr id="3" name="Diagramm 2"/>
          <p:cNvGraphicFramePr/>
          <p:nvPr>
            <p:extLst>
              <p:ext uri="{D42A27DB-BD31-4B8C-83A1-F6EECF244321}">
                <p14:modId xmlns:p14="http://schemas.microsoft.com/office/powerpoint/2010/main" val="20023895"/>
              </p:ext>
            </p:extLst>
          </p:nvPr>
        </p:nvGraphicFramePr>
        <p:xfrm>
          <a:off x="1524000" y="1397000"/>
          <a:ext cx="6096000" cy="4064000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4" r:lo="rId5" r:qs="rId6" r:cs="rId7"/>
          </a:graphicData>
        </a:graphic>
      </p:graphicFrame>
      <p:sp>
        <p:nvSpPr>
          <p:cNvPr id="4" name="Textfeld 3"/>
          <p:cNvSpPr txBox="1"/>
          <p:nvPr/>
        </p:nvSpPr>
        <p:spPr>
          <a:xfrm>
            <a:off x="3268327" y="699940"/>
            <a:ext cx="2845074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Unser Tagesablauf</a:t>
            </a: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14326858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2343150" y="1154113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6621463" y="2516188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feld 23"/>
          <p:cNvSpPr txBox="1">
            <a:spLocks noChangeArrowheads="1"/>
          </p:cNvSpPr>
          <p:nvPr/>
        </p:nvSpPr>
        <p:spPr bwMode="auto">
          <a:xfrm>
            <a:off x="1828800" y="533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>
                <a:latin typeface="Georgia" pitchFamily="18" charset="0"/>
                <a:cs typeface="Arial" charset="0"/>
              </a:rPr>
              <a:t>           </a:t>
            </a:r>
            <a:endParaRPr lang="de-DE" altLang="de-DE" sz="1800">
              <a:latin typeface="Georgia" pitchFamily="18" charset="0"/>
              <a:cs typeface="Arial" charset="0"/>
            </a:endParaRPr>
          </a:p>
        </p:txBody>
      </p:sp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1025234" y="1286708"/>
            <a:ext cx="7407565" cy="446276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Lernzeiten</a:t>
            </a:r>
            <a:endParaRPr lang="de-DE" sz="28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Seit dem Schuljahr 2022/23 ist an unserer Schule ein Lernzeitkonzept verankert, bei dem die Kinder in ihren Klassen im Anschluss an den Unterricht mit den </a:t>
            </a:r>
            <a:r>
              <a:rPr lang="de-DE" dirty="0" err="1">
                <a:latin typeface="Calibri" panose="020F0502020204030204" pitchFamily="34" charset="0"/>
                <a:cs typeface="Calibri" panose="020F0502020204030204" pitchFamily="34" charset="0"/>
              </a:rPr>
              <a:t>LehrerInnen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 in Zusammenarbeit mit dem OGS-Personal ihre Hausaufgaben bearbeiten.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Dabei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erhalten die Kinder der Klassen 1 und 2 zwei zusätzliche Stunden "Lernzeit" in der Woche.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Kinder der Klassen 3 und 4 drei zusätzliche Stunden "Lernzeit" in der Woche.</a:t>
            </a:r>
          </a:p>
          <a:p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Die </a:t>
            </a: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Lernzeiten werden im Team von Lehrkräften und OGS-Personal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durchgeführt.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NEU: Lernzeitenraum</a:t>
            </a:r>
          </a:p>
          <a:p>
            <a:r>
              <a:rPr lang="de-DE" sz="2000" dirty="0" smtClean="0">
                <a:latin typeface="Calibri" panose="020F0502020204030204" pitchFamily="34" charset="0"/>
                <a:cs typeface="Calibri" panose="020F0502020204030204" pitchFamily="34" charset="0"/>
              </a:rPr>
              <a:t>Nebenraum Ameisengruppe</a:t>
            </a:r>
            <a:endParaRPr lang="de-DE" sz="20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0726524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2343150" y="1154113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6621463" y="2516188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2765900" y="1497568"/>
            <a:ext cx="2572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Der Mittagstisch</a:t>
            </a:r>
          </a:p>
        </p:txBody>
      </p:sp>
      <p:sp>
        <p:nvSpPr>
          <p:cNvPr id="4" name="Textfeld 3"/>
          <p:cNvSpPr txBox="1"/>
          <p:nvPr/>
        </p:nvSpPr>
        <p:spPr>
          <a:xfrm>
            <a:off x="2555875" y="2275551"/>
            <a:ext cx="5399555" cy="31393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Essenszeiten nach dem Ankommen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Speiseplan nach den Empfehlungen der DGE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Interkulturelle Sensibilität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Wasserbar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Kooperation Diversa und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OGS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>
                <a:latin typeface="Calibri" panose="020F0502020204030204" pitchFamily="34" charset="0"/>
                <a:cs typeface="Calibri" panose="020F0502020204030204" pitchFamily="34" charset="0"/>
              </a:rPr>
              <a:t>Beteiligung der Kinder durch </a:t>
            </a: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Zufriedenheitsabfragen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Beteiligung der Kinder durch den Kindermensarat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Projekte zur gesunden Ernährung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Projekte mit dem Küchenchef</a:t>
            </a:r>
          </a:p>
          <a:p>
            <a:pPr marL="285750" indent="-285750">
              <a:buFont typeface="Wingdings" panose="05000000000000000000" pitchFamily="2" charset="2"/>
              <a:buChar char="Ø"/>
            </a:pPr>
            <a:r>
              <a:rPr lang="de-DE" dirty="0" smtClean="0">
                <a:latin typeface="Calibri" panose="020F0502020204030204" pitchFamily="34" charset="0"/>
                <a:cs typeface="Calibri" panose="020F0502020204030204" pitchFamily="34" charset="0"/>
              </a:rPr>
              <a:t>Kinderwunschtage</a:t>
            </a:r>
          </a:p>
          <a:p>
            <a:endParaRPr lang="de-DE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29151803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116872" y="1306446"/>
            <a:ext cx="2572499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>
                <a:latin typeface="Calibri" panose="020F0502020204030204" pitchFamily="34" charset="0"/>
                <a:cs typeface="Calibri" panose="020F0502020204030204" pitchFamily="34" charset="0"/>
              </a:rPr>
              <a:t>Der Mittagstisch</a:t>
            </a:r>
          </a:p>
        </p:txBody>
      </p:sp>
      <p:graphicFrame>
        <p:nvGraphicFramePr>
          <p:cNvPr id="14" name="Diagramm 1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283964072"/>
              </p:ext>
            </p:extLst>
          </p:nvPr>
        </p:nvGraphicFramePr>
        <p:xfrm>
          <a:off x="609601" y="1829666"/>
          <a:ext cx="7610764" cy="436793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272348051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2555875" y="1412875"/>
            <a:ext cx="5329238" cy="584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1017052" y="1020770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8402061" y="3766992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feld 23"/>
          <p:cNvSpPr txBox="1">
            <a:spLocks noChangeArrowheads="1"/>
          </p:cNvSpPr>
          <p:nvPr/>
        </p:nvSpPr>
        <p:spPr bwMode="auto">
          <a:xfrm>
            <a:off x="1828800" y="533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>
                <a:latin typeface="Georgia" pitchFamily="18" charset="0"/>
                <a:cs typeface="Arial" charset="0"/>
              </a:rPr>
              <a:t>           </a:t>
            </a:r>
            <a:endParaRPr lang="de-DE" altLang="de-DE" sz="1800">
              <a:latin typeface="Georgia" pitchFamily="18" charset="0"/>
              <a:cs typeface="Arial" charset="0"/>
            </a:endParaRPr>
          </a:p>
        </p:txBody>
      </p:sp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4" name="Textfeld 3"/>
          <p:cNvSpPr txBox="1"/>
          <p:nvPr/>
        </p:nvSpPr>
        <p:spPr>
          <a:xfrm>
            <a:off x="2839759" y="1110875"/>
            <a:ext cx="3844322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Arbeitsgemeinschaften</a:t>
            </a:r>
            <a:endParaRPr lang="de-DE" sz="2800" dirty="0"/>
          </a:p>
        </p:txBody>
      </p:sp>
      <p:pic>
        <p:nvPicPr>
          <p:cNvPr id="5" name="Grafik 4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533236" y="1604590"/>
            <a:ext cx="6640946" cy="46429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4670266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40" name="Rectangle 4"/>
          <p:cNvSpPr>
            <a:spLocks noChangeArrowheads="1"/>
          </p:cNvSpPr>
          <p:nvPr/>
        </p:nvSpPr>
        <p:spPr bwMode="auto">
          <a:xfrm>
            <a:off x="76200" y="16002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1" name="Rectangle 5"/>
          <p:cNvSpPr>
            <a:spLocks noChangeArrowheads="1"/>
          </p:cNvSpPr>
          <p:nvPr/>
        </p:nvSpPr>
        <p:spPr bwMode="auto">
          <a:xfrm>
            <a:off x="76200" y="25146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14342" name="Rectangle 6"/>
          <p:cNvSpPr>
            <a:spLocks noChangeArrowheads="1"/>
          </p:cNvSpPr>
          <p:nvPr/>
        </p:nvSpPr>
        <p:spPr bwMode="auto">
          <a:xfrm>
            <a:off x="76200" y="3429000"/>
            <a:ext cx="533400" cy="533400"/>
          </a:xfrm>
          <a:prstGeom prst="rect">
            <a:avLst/>
          </a:prstGeom>
          <a:solidFill>
            <a:srgbClr val="DDDDDD"/>
          </a:solidFill>
          <a:ln w="9525">
            <a:noFill/>
            <a:miter lim="800000"/>
            <a:headEnd/>
            <a:tailEnd/>
          </a:ln>
        </p:spPr>
        <p:txBody>
          <a:bodyPr wrap="none" anchor="ctr"/>
          <a:lstStyle/>
          <a:p>
            <a:pPr algn="ctr"/>
            <a:endParaRPr lang="de-DE" altLang="de-DE" sz="2400">
              <a:latin typeface="Times New Roman" pitchFamily="18" charset="0"/>
              <a:cs typeface="Arial" charset="0"/>
            </a:endParaRPr>
          </a:p>
        </p:txBody>
      </p:sp>
      <p:sp>
        <p:nvSpPr>
          <p:cNvPr id="2053" name="Text Box 8"/>
          <p:cNvSpPr txBox="1">
            <a:spLocks noChangeArrowheads="1"/>
          </p:cNvSpPr>
          <p:nvPr/>
        </p:nvSpPr>
        <p:spPr bwMode="auto">
          <a:xfrm flipH="1">
            <a:off x="8604250" y="6461125"/>
            <a:ext cx="71438" cy="246063"/>
          </a:xfrm>
          <a:prstGeom prst="rect">
            <a:avLst/>
          </a:prstGeom>
          <a:solidFill>
            <a:srgbClr val="FFFFFF"/>
          </a:solidFill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endParaRPr lang="de-DE" altLang="de-DE" sz="1000">
              <a:solidFill>
                <a:srgbClr val="CC3300"/>
              </a:solidFill>
              <a:cs typeface="Arial" charset="0"/>
            </a:endParaRPr>
          </a:p>
        </p:txBody>
      </p:sp>
      <p:sp>
        <p:nvSpPr>
          <p:cNvPr id="2054" name="Rechteck 17"/>
          <p:cNvSpPr>
            <a:spLocks noChangeArrowheads="1"/>
          </p:cNvSpPr>
          <p:nvPr/>
        </p:nvSpPr>
        <p:spPr bwMode="auto">
          <a:xfrm>
            <a:off x="3260435" y="1600199"/>
            <a:ext cx="4624677" cy="584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wrap="square">
            <a:spAutoFit/>
          </a:bodyPr>
          <a:lstStyle/>
          <a:p>
            <a:pPr>
              <a:spcBef>
                <a:spcPct val="50000"/>
              </a:spcBef>
            </a:pPr>
            <a:r>
              <a:rPr lang="de-DE" altLang="de-DE" sz="3200" b="1">
                <a:latin typeface="Verdana" pitchFamily="34" charset="0"/>
                <a:cs typeface="Arial" charset="0"/>
              </a:rPr>
              <a:t>    </a:t>
            </a:r>
          </a:p>
        </p:txBody>
      </p:sp>
      <p:sp>
        <p:nvSpPr>
          <p:cNvPr id="2055" name="AutoShape 8"/>
          <p:cNvSpPr>
            <a:spLocks/>
          </p:cNvSpPr>
          <p:nvPr/>
        </p:nvSpPr>
        <p:spPr bwMode="auto">
          <a:xfrm rot="1370019">
            <a:off x="2343150" y="1154113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sp>
        <p:nvSpPr>
          <p:cNvPr id="2056" name="AutoShape 9"/>
          <p:cNvSpPr>
            <a:spLocks/>
          </p:cNvSpPr>
          <p:nvPr/>
        </p:nvSpPr>
        <p:spPr bwMode="auto">
          <a:xfrm rot="-9494543">
            <a:off x="6621463" y="2516188"/>
            <a:ext cx="215900" cy="2879725"/>
          </a:xfrm>
          <a:prstGeom prst="leftBracket">
            <a:avLst>
              <a:gd name="adj" fmla="val 111152"/>
            </a:avLst>
          </a:prstGeom>
          <a:noFill/>
          <a:ln w="76200">
            <a:solidFill>
              <a:srgbClr val="FF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de-DE" altLang="de-DE"/>
          </a:p>
        </p:txBody>
      </p:sp>
      <p:pic>
        <p:nvPicPr>
          <p:cNvPr id="2057" name="Picture 12" descr="http://www.impuls-psychiatrie.net/uploads/pics/2012_04_sci_moers_logo.jpg"/>
          <p:cNvPicPr>
            <a:picLocks noChangeAspect="1" noChangeArrowheads="1"/>
          </p:cNvPicPr>
          <p:nvPr/>
        </p:nvPicPr>
        <p:blipFill>
          <a:blip r:embed="rId2" cstate="print"/>
          <a:srcRect l="2469" r="2469"/>
          <a:stretch>
            <a:fillRect/>
          </a:stretch>
        </p:blipFill>
        <p:spPr bwMode="auto">
          <a:xfrm>
            <a:off x="467447" y="396500"/>
            <a:ext cx="1730375" cy="714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058" name="Textfeld 23"/>
          <p:cNvSpPr txBox="1">
            <a:spLocks noChangeArrowheads="1"/>
          </p:cNvSpPr>
          <p:nvPr/>
        </p:nvSpPr>
        <p:spPr bwMode="auto">
          <a:xfrm>
            <a:off x="1828800" y="5334000"/>
            <a:ext cx="5410200" cy="4000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r>
              <a:rPr lang="de-DE" altLang="de-DE" sz="2000">
                <a:latin typeface="Georgia" pitchFamily="18" charset="0"/>
                <a:cs typeface="Arial" charset="0"/>
              </a:rPr>
              <a:t>           </a:t>
            </a:r>
            <a:endParaRPr lang="de-DE" altLang="de-DE" sz="1800">
              <a:latin typeface="Georgia" pitchFamily="18" charset="0"/>
              <a:cs typeface="Arial" charset="0"/>
            </a:endParaRPr>
          </a:p>
        </p:txBody>
      </p:sp>
      <p:sp>
        <p:nvSpPr>
          <p:cNvPr id="2059" name="Rechteck 14"/>
          <p:cNvSpPr>
            <a:spLocks noChangeArrowheads="1"/>
          </p:cNvSpPr>
          <p:nvPr/>
        </p:nvSpPr>
        <p:spPr bwMode="auto">
          <a:xfrm>
            <a:off x="2743200" y="6278563"/>
            <a:ext cx="64008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Arial" charset="0"/>
              </a:defRPr>
            </a:lvl1pPr>
            <a:lvl2pPr marL="742950" indent="-285750" eaLnBrk="0" hangingPunct="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Arial" charset="0"/>
              </a:defRPr>
            </a:lvl2pPr>
            <a:lvl3pPr marL="1143000" indent="-228600" eaLnBrk="0" hangingPunct="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Arial" charset="0"/>
              </a:defRPr>
            </a:lvl3pPr>
            <a:lvl4pPr marL="1600200" indent="-228600" eaLnBrk="0" hangingPunct="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Arial" charset="0"/>
              </a:defRPr>
            </a:lvl4pPr>
            <a:lvl5pPr marL="2057400" indent="-228600" eaLnBrk="0" hangingPunct="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Arial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>
              <a:spcBef>
                <a:spcPct val="50000"/>
              </a:spcBef>
              <a:buFontTx/>
              <a:buNone/>
              <a:defRPr/>
            </a:pP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O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ffene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G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anztagsgrund</a:t>
            </a:r>
            <a:r>
              <a:rPr lang="de-DE" altLang="de-DE" b="1" dirty="0" err="1" smtClean="0">
                <a:solidFill>
                  <a:srgbClr val="FF0000"/>
                </a:solidFill>
                <a:latin typeface="Franklin Gothic Book" pitchFamily="34" charset="0"/>
                <a:cs typeface="Arial" charset="0"/>
              </a:rPr>
              <a:t>S</a:t>
            </a:r>
            <a:r>
              <a:rPr lang="de-DE" altLang="de-DE" b="1" dirty="0" err="1" smtClean="0">
                <a:latin typeface="Franklin Gothic Book" pitchFamily="34" charset="0"/>
                <a:cs typeface="Arial" charset="0"/>
              </a:rPr>
              <a:t>chule</a:t>
            </a:r>
            <a:endParaRPr lang="de-DE" altLang="de-DE" b="1" dirty="0" smtClean="0">
              <a:latin typeface="Franklin Gothic Book" pitchFamily="34" charset="0"/>
              <a:cs typeface="Arial" charset="0"/>
            </a:endParaRPr>
          </a:p>
        </p:txBody>
      </p:sp>
      <p:pic>
        <p:nvPicPr>
          <p:cNvPr id="2" name="Grafik 1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635646" y="94501"/>
            <a:ext cx="1280271" cy="1318374"/>
          </a:xfrm>
          <a:prstGeom prst="rect">
            <a:avLst/>
          </a:prstGeom>
        </p:spPr>
      </p:pic>
      <p:sp>
        <p:nvSpPr>
          <p:cNvPr id="3" name="Textfeld 2"/>
          <p:cNvSpPr txBox="1"/>
          <p:nvPr/>
        </p:nvSpPr>
        <p:spPr>
          <a:xfrm>
            <a:off x="3205015" y="1244927"/>
            <a:ext cx="2507418" cy="52322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800" dirty="0" smtClean="0"/>
              <a:t>Ferienangebot</a:t>
            </a:r>
            <a:endParaRPr lang="de-DE" sz="2800" dirty="0"/>
          </a:p>
        </p:txBody>
      </p:sp>
      <p:sp>
        <p:nvSpPr>
          <p:cNvPr id="4" name="Textfeld 3"/>
          <p:cNvSpPr txBox="1"/>
          <p:nvPr/>
        </p:nvSpPr>
        <p:spPr>
          <a:xfrm>
            <a:off x="2863273" y="2133600"/>
            <a:ext cx="5515292" cy="2585323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/>
              <a:t>Oster-, Herbst und 3 Wochen in den Sommerferien, </a:t>
            </a:r>
          </a:p>
          <a:p>
            <a:r>
              <a:rPr lang="de-DE" dirty="0" smtClean="0"/>
              <a:t>Brückentage, päd. Ganztagskonferenzen, usw.</a:t>
            </a:r>
          </a:p>
          <a:p>
            <a:endParaRPr lang="de-DE" dirty="0"/>
          </a:p>
          <a:p>
            <a:r>
              <a:rPr lang="de-DE" dirty="0" smtClean="0"/>
              <a:t>Herbstferien</a:t>
            </a:r>
          </a:p>
          <a:p>
            <a:r>
              <a:rPr lang="de-DE" dirty="0" smtClean="0"/>
              <a:t>Abfrage, Ferienprogramm, </a:t>
            </a:r>
          </a:p>
          <a:p>
            <a:r>
              <a:rPr lang="de-DE" dirty="0" smtClean="0"/>
              <a:t>Projekte, Ausflüge</a:t>
            </a:r>
          </a:p>
          <a:p>
            <a:endParaRPr lang="de-DE" dirty="0"/>
          </a:p>
          <a:p>
            <a:r>
              <a:rPr lang="de-DE" dirty="0" smtClean="0"/>
              <a:t>Sommerferien</a:t>
            </a:r>
          </a:p>
          <a:p>
            <a:r>
              <a:rPr lang="de-DE" dirty="0" smtClean="0"/>
              <a:t>Öffnungszeiten 2024</a:t>
            </a:r>
            <a:endParaRPr lang="de-DE" dirty="0"/>
          </a:p>
        </p:txBody>
      </p:sp>
    </p:spTree>
    <p:extLst>
      <p:ext uri="{BB962C8B-B14F-4D97-AF65-F5344CB8AC3E}">
        <p14:creationId xmlns:p14="http://schemas.microsoft.com/office/powerpoint/2010/main" val="682883662"/>
      </p:ext>
    </p:extLst>
  </p:cSld>
  <p:clrMapOvr>
    <a:masterClrMapping/>
  </p:clrMapOvr>
  <p:transition advClick="0"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7" dur="500"/>
                                        <p:tgtEl>
                                          <p:spTgt spid="143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1" dur="500"/>
                                        <p:tgtEl>
                                          <p:spTgt spid="143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4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out)">
                                      <p:cBhvr>
                                        <p:cTn id="15" dur="500"/>
                                        <p:tgtEl>
                                          <p:spTgt spid="143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40" grpId="0" animBg="1"/>
      <p:bldP spid="14341" grpId="0" animBg="1"/>
      <p:bldP spid="14342" grpId="0" animBg="1" autoUpdateAnimBg="0"/>
    </p:bldLst>
  </p:timing>
</p:sld>
</file>

<file path=ppt/theme/theme1.xml><?xml version="1.0" encoding="utf-8"?>
<a:theme xmlns:a="http://schemas.openxmlformats.org/drawingml/2006/main" name="Standarddesign">
  <a:themeElements>
    <a:clrScheme name="Standard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Standard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Standard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andard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andard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Override1.xml><?xml version="1.0" encoding="utf-8"?>
<a:themeOverride xmlns:a="http://schemas.openxmlformats.org/drawingml/2006/main">
  <a:clrScheme name="Benutzerdefiniert 1">
    <a:dk1>
      <a:sysClr val="windowText" lastClr="000000"/>
    </a:dk1>
    <a:lt1>
      <a:sysClr val="window" lastClr="FFFFFF"/>
    </a:lt1>
    <a:dk2>
      <a:srgbClr val="455F51"/>
    </a:dk2>
    <a:lt2>
      <a:srgbClr val="E3DED1"/>
    </a:lt2>
    <a:accent1>
      <a:srgbClr val="549E39"/>
    </a:accent1>
    <a:accent2>
      <a:srgbClr val="8AB833"/>
    </a:accent2>
    <a:accent3>
      <a:srgbClr val="FFC000"/>
    </a:accent3>
    <a:accent4>
      <a:srgbClr val="C00000"/>
    </a:accent4>
    <a:accent5>
      <a:srgbClr val="4AB5C4"/>
    </a:accent5>
    <a:accent6>
      <a:srgbClr val="0989B1"/>
    </a:accent6>
    <a:hlink>
      <a:srgbClr val="6B9F25"/>
    </a:hlink>
    <a:folHlink>
      <a:srgbClr val="BA6906"/>
    </a:folHlink>
  </a:clrScheme>
  <a:fontScheme name="Office">
    <a:majorFont>
      <a:latin typeface="Calibri Light" panose="020F0302020204030204"/>
      <a:ea typeface=""/>
      <a:cs typeface=""/>
      <a:font script="Jpan" typeface="游ゴシック Light"/>
      <a:font script="Hang" typeface="맑은 고딕"/>
      <a:font script="Hans" typeface="等线 Light"/>
      <a:font script="Hant" typeface="新細明體"/>
      <a:font script="Arab" typeface="Times New Roman"/>
      <a:font script="Hebr" typeface="Times New Roman"/>
      <a:font script="Thai" typeface="Tahoma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 panose="020F0502020204030204"/>
      <a:ea typeface=""/>
      <a:cs typeface=""/>
      <a:font script="Jpan" typeface="游ゴシック"/>
      <a:font script="Hang" typeface="맑은 고딕"/>
      <a:font script="Hans" typeface="等线"/>
      <a:font script="Hant" typeface="新細明體"/>
      <a:font script="Arab" typeface="Arial"/>
      <a:font script="Hebr" typeface="Arial"/>
      <a:font script="Thai" typeface="Tahoma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lumMod val="110000"/>
              <a:satMod val="105000"/>
              <a:tint val="67000"/>
            </a:schemeClr>
          </a:gs>
          <a:gs pos="50000">
            <a:schemeClr val="phClr">
              <a:lumMod val="105000"/>
              <a:satMod val="103000"/>
              <a:tint val="73000"/>
            </a:schemeClr>
          </a:gs>
          <a:gs pos="100000">
            <a:schemeClr val="phClr">
              <a:lumMod val="105000"/>
              <a:satMod val="109000"/>
              <a:tint val="81000"/>
            </a:schemeClr>
          </a:gs>
        </a:gsLst>
        <a:lin ang="5400000" scaled="0"/>
      </a:gradFill>
      <a:gradFill rotWithShape="1">
        <a:gsLst>
          <a:gs pos="0">
            <a:schemeClr val="phClr">
              <a:satMod val="103000"/>
              <a:lumMod val="102000"/>
              <a:tint val="94000"/>
            </a:schemeClr>
          </a:gs>
          <a:gs pos="50000">
            <a:schemeClr val="phClr">
              <a:satMod val="110000"/>
              <a:lumMod val="100000"/>
              <a:shade val="100000"/>
            </a:schemeClr>
          </a:gs>
          <a:gs pos="100000">
            <a:schemeClr val="phClr">
              <a:lumMod val="99000"/>
              <a:satMod val="120000"/>
              <a:shade val="78000"/>
            </a:schemeClr>
          </a:gs>
        </a:gsLst>
        <a:lin ang="5400000" scaled="0"/>
      </a:gradFill>
    </a:fillStyleLst>
    <a:lnStyleLst>
      <a:ln w="6350" cap="flat" cmpd="sng" algn="ctr">
        <a:solidFill>
          <a:schemeClr val="phClr"/>
        </a:solidFill>
        <a:prstDash val="solid"/>
        <a:miter lim="800000"/>
      </a:ln>
      <a:ln w="12700" cap="flat" cmpd="sng" algn="ctr">
        <a:solidFill>
          <a:schemeClr val="phClr"/>
        </a:solidFill>
        <a:prstDash val="solid"/>
        <a:miter lim="800000"/>
      </a:ln>
      <a:ln w="19050" cap="flat" cmpd="sng" algn="ctr">
        <a:solidFill>
          <a:schemeClr val="phClr"/>
        </a:solidFill>
        <a:prstDash val="solid"/>
        <a:miter lim="800000"/>
      </a:ln>
    </a:lnStyleLst>
    <a:effectStyleLst>
      <a:effectStyle>
        <a:effectLst/>
      </a:effectStyle>
      <a:effectStyle>
        <a:effectLst/>
      </a:effectStyle>
      <a:effectStyle>
        <a:effectLst>
          <a:outerShdw blurRad="57150" dist="19050" dir="5400000" algn="ctr" rotWithShape="0">
            <a:srgbClr val="000000">
              <a:alpha val="63000"/>
            </a:srgbClr>
          </a:outerShdw>
        </a:effectLst>
      </a:effectStyle>
    </a:effectStyleLst>
    <a:bgFillStyleLst>
      <a:solidFill>
        <a:schemeClr val="phClr"/>
      </a:solidFill>
      <a:solidFill>
        <a:schemeClr val="phClr">
          <a:tint val="95000"/>
          <a:satMod val="170000"/>
        </a:schemeClr>
      </a:solidFill>
      <a:gradFill rotWithShape="1">
        <a:gsLst>
          <a:gs pos="0">
            <a:schemeClr val="phClr">
              <a:tint val="93000"/>
              <a:satMod val="150000"/>
              <a:shade val="98000"/>
              <a:lumMod val="102000"/>
            </a:schemeClr>
          </a:gs>
          <a:gs pos="50000">
            <a:schemeClr val="phClr">
              <a:tint val="98000"/>
              <a:satMod val="130000"/>
              <a:shade val="90000"/>
              <a:lumMod val="103000"/>
            </a:schemeClr>
          </a:gs>
          <a:gs pos="100000">
            <a:schemeClr val="phClr">
              <a:shade val="63000"/>
              <a:satMod val="120000"/>
            </a:schemeClr>
          </a:gs>
        </a:gsLst>
        <a:lin ang="5400000" scaled="0"/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0</TotalTime>
  <Words>343</Words>
  <Application>Microsoft Office PowerPoint</Application>
  <PresentationFormat>Bildschirmpräsentation (4:3)</PresentationFormat>
  <Paragraphs>120</Paragraphs>
  <Slides>11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7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11</vt:i4>
      </vt:variant>
    </vt:vector>
  </HeadingPairs>
  <TitlesOfParts>
    <vt:vector size="19" baseType="lpstr">
      <vt:lpstr>Arial</vt:lpstr>
      <vt:lpstr>Calibri</vt:lpstr>
      <vt:lpstr>Franklin Gothic Book</vt:lpstr>
      <vt:lpstr>Georgia</vt:lpstr>
      <vt:lpstr>Times New Roman</vt:lpstr>
      <vt:lpstr>Verdana</vt:lpstr>
      <vt:lpstr>Wingdings</vt:lpstr>
      <vt:lpstr>Standarddesign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  <vt:lpstr>PowerPoint-Präsentation</vt:lpstr>
    </vt:vector>
  </TitlesOfParts>
  <Company>sci:moers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SCI_PPT-Vorlage</dc:title>
  <dc:creator>sci:moers</dc:creator>
  <dc:description/>
  <cp:lastModifiedBy>Stefanie Coßmann</cp:lastModifiedBy>
  <cp:revision>376</cp:revision>
  <dcterms:created xsi:type="dcterms:W3CDTF">2011-05-04T09:50:45Z</dcterms:created>
  <dcterms:modified xsi:type="dcterms:W3CDTF">2023-08-30T13:49:04Z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Presentation">
    <vt:lpwstr>SCI_PPT-Vorlage</vt:lpwstr>
  </property>
  <property fmtid="{D5CDD505-2E9C-101B-9397-08002B2CF9AE}" pid="3" name="SlideDescription">
    <vt:lpwstr/>
  </property>
</Properties>
</file>