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5"/>
  </p:notesMasterIdLst>
  <p:sldIdLst>
    <p:sldId id="268" r:id="rId2"/>
    <p:sldId id="269" r:id="rId3"/>
    <p:sldId id="270" r:id="rId4"/>
    <p:sldId id="273" r:id="rId5"/>
    <p:sldId id="290" r:id="rId6"/>
    <p:sldId id="291" r:id="rId7"/>
    <p:sldId id="287" r:id="rId8"/>
    <p:sldId id="296" r:id="rId9"/>
    <p:sldId id="292" r:id="rId10"/>
    <p:sldId id="298" r:id="rId11"/>
    <p:sldId id="294" r:id="rId12"/>
    <p:sldId id="288" r:id="rId13"/>
    <p:sldId id="274" r:id="rId14"/>
    <p:sldId id="297" r:id="rId15"/>
    <p:sldId id="281" r:id="rId16"/>
    <p:sldId id="275" r:id="rId17"/>
    <p:sldId id="289" r:id="rId18"/>
    <p:sldId id="293" r:id="rId19"/>
    <p:sldId id="295" r:id="rId20"/>
    <p:sldId id="276" r:id="rId21"/>
    <p:sldId id="277" r:id="rId22"/>
    <p:sldId id="286" r:id="rId23"/>
    <p:sldId id="279" r:id="rId24"/>
    <p:sldId id="280" r:id="rId25"/>
    <p:sldId id="283" r:id="rId26"/>
    <p:sldId id="284" r:id="rId27"/>
    <p:sldId id="262" r:id="rId28"/>
    <p:sldId id="263" r:id="rId29"/>
    <p:sldId id="264" r:id="rId30"/>
    <p:sldId id="257" r:id="rId31"/>
    <p:sldId id="259" r:id="rId32"/>
    <p:sldId id="265" r:id="rId33"/>
    <p:sldId id="266" r:id="rId34"/>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2677C-272F-4EE2-B5EB-BBEF89A33717}" type="datetimeFigureOut">
              <a:rPr lang="de-DE" smtClean="0"/>
              <a:t>21.09.2023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B2AA6-0960-4D67-992C-B5979C2C85F2}" type="slidenum">
              <a:rPr lang="de-DE" smtClean="0"/>
              <a:t>‹Nr.›</a:t>
            </a:fld>
            <a:endParaRPr lang="de-DE"/>
          </a:p>
        </p:txBody>
      </p:sp>
    </p:spTree>
    <p:extLst>
      <p:ext uri="{BB962C8B-B14F-4D97-AF65-F5344CB8AC3E}">
        <p14:creationId xmlns:p14="http://schemas.microsoft.com/office/powerpoint/2010/main" val="36027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1C35D440-B325-4AFD-A746-4D0A30E0DD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0A22A851-F592-411A-84BC-C6D37F9AE6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 name="Foliennummernplatzhalter 3">
            <a:extLst>
              <a:ext uri="{FF2B5EF4-FFF2-40B4-BE49-F238E27FC236}">
                <a16:creationId xmlns:a16="http://schemas.microsoft.com/office/drawing/2014/main" id="{7D2A5C9B-3B0B-4D49-92B6-8813D847A7F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C9834C-0722-4B83-B995-6BF4AD1F96D5}" type="slidenum">
              <a:rPr lang="de-DE" altLang="de-DE"/>
              <a:pPr eaLnBrk="1" hangingPunct="1"/>
              <a:t>1</a:t>
            </a:fld>
            <a:endParaRPr lang="de-DE" altLang="de-DE"/>
          </a:p>
        </p:txBody>
      </p:sp>
    </p:spTree>
    <p:extLst>
      <p:ext uri="{BB962C8B-B14F-4D97-AF65-F5344CB8AC3E}">
        <p14:creationId xmlns:p14="http://schemas.microsoft.com/office/powerpoint/2010/main" val="177905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
        <p:nvSpPr>
          <p:cNvPr id="849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5C21FB-2EDC-444F-B606-7B98658E6080}" type="slidenum">
              <a:rPr lang="de-DE" altLang="de-DE">
                <a:latin typeface="Arial" panose="020B0604020202020204" pitchFamily="34" charset="0"/>
              </a:rPr>
              <a:pPr>
                <a:spcBef>
                  <a:spcPct val="0"/>
                </a:spcBef>
              </a:pPr>
              <a:t>33</a:t>
            </a:fld>
            <a:endParaRPr lang="de-DE" altLang="de-DE">
              <a:latin typeface="Arial" panose="020B0604020202020204" pitchFamily="34" charset="0"/>
            </a:endParaRPr>
          </a:p>
        </p:txBody>
      </p:sp>
    </p:spTree>
    <p:extLst>
      <p:ext uri="{BB962C8B-B14F-4D97-AF65-F5344CB8AC3E}">
        <p14:creationId xmlns:p14="http://schemas.microsoft.com/office/powerpoint/2010/main" val="188120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A4F3514B-1FBE-45EF-B004-F353D0122A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a:extLst>
              <a:ext uri="{FF2B5EF4-FFF2-40B4-BE49-F238E27FC236}">
                <a16:creationId xmlns:a16="http://schemas.microsoft.com/office/drawing/2014/main" id="{B7CDB65A-2489-441F-9FA3-EF4686ED49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 name="Foliennummernplatzhalter 3">
            <a:extLst>
              <a:ext uri="{FF2B5EF4-FFF2-40B4-BE49-F238E27FC236}">
                <a16:creationId xmlns:a16="http://schemas.microsoft.com/office/drawing/2014/main" id="{E71B524B-5044-430F-BA3A-95F83005C5A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640C07-B599-4F6A-BA63-C1BEA6F592C9}" type="slidenum">
              <a:rPr lang="de-DE" altLang="de-DE"/>
              <a:pPr eaLnBrk="1" hangingPunct="1"/>
              <a:t>2</a:t>
            </a:fld>
            <a:endParaRPr lang="de-DE" altLang="de-DE"/>
          </a:p>
        </p:txBody>
      </p:sp>
    </p:spTree>
    <p:extLst>
      <p:ext uri="{BB962C8B-B14F-4D97-AF65-F5344CB8AC3E}">
        <p14:creationId xmlns:p14="http://schemas.microsoft.com/office/powerpoint/2010/main" val="9673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009EBB-9562-47AF-8A41-89A075D5562F}" type="slidenum">
              <a:rPr lang="de-DE" altLang="de-DE" smtClean="0"/>
              <a:pPr/>
              <a:t>4</a:t>
            </a:fld>
            <a:endParaRPr lang="de-DE" altLang="de-DE"/>
          </a:p>
        </p:txBody>
      </p:sp>
    </p:spTree>
    <p:extLst>
      <p:ext uri="{BB962C8B-B14F-4D97-AF65-F5344CB8AC3E}">
        <p14:creationId xmlns:p14="http://schemas.microsoft.com/office/powerpoint/2010/main" val="39324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a:t>Termine werden frühestmöglich bekannt gegeben.</a:t>
            </a:r>
          </a:p>
        </p:txBody>
      </p:sp>
      <p:sp>
        <p:nvSpPr>
          <p:cNvPr id="809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FF12EA-8098-48C7-8E37-C4E5499CC1B4}" type="slidenum">
              <a:rPr lang="de-DE" altLang="de-DE">
                <a:latin typeface="Arial" panose="020B0604020202020204" pitchFamily="34" charset="0"/>
              </a:rPr>
              <a:pPr>
                <a:spcBef>
                  <a:spcPct val="0"/>
                </a:spcBef>
              </a:pPr>
              <a:t>27</a:t>
            </a:fld>
            <a:endParaRPr lang="de-DE" altLang="de-DE">
              <a:latin typeface="Arial" panose="020B0604020202020204" pitchFamily="34" charset="0"/>
            </a:endParaRPr>
          </a:p>
        </p:txBody>
      </p:sp>
    </p:spTree>
    <p:extLst>
      <p:ext uri="{BB962C8B-B14F-4D97-AF65-F5344CB8AC3E}">
        <p14:creationId xmlns:p14="http://schemas.microsoft.com/office/powerpoint/2010/main" val="401156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
        <p:nvSpPr>
          <p:cNvPr id="81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E17BE3-FE8E-4479-BCE9-3B5A4DDF9DC2}" type="slidenum">
              <a:rPr lang="de-DE" altLang="de-DE">
                <a:latin typeface="Arial" panose="020B0604020202020204" pitchFamily="34" charset="0"/>
              </a:rPr>
              <a:pPr>
                <a:spcBef>
                  <a:spcPct val="0"/>
                </a:spcBef>
              </a:pPr>
              <a:t>28</a:t>
            </a:fld>
            <a:endParaRPr lang="de-DE" altLang="de-DE">
              <a:latin typeface="Arial" panose="020B0604020202020204" pitchFamily="34" charset="0"/>
            </a:endParaRPr>
          </a:p>
        </p:txBody>
      </p:sp>
    </p:spTree>
    <p:extLst>
      <p:ext uri="{BB962C8B-B14F-4D97-AF65-F5344CB8AC3E}">
        <p14:creationId xmlns:p14="http://schemas.microsoft.com/office/powerpoint/2010/main" val="226383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a:t>Kopie der Bildungsdokumentation des Kindergartens</a:t>
            </a:r>
          </a:p>
        </p:txBody>
      </p:sp>
      <p:sp>
        <p:nvSpPr>
          <p:cNvPr id="829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CDD919-4EE4-4448-8A66-72F5F84CFE4D}" type="slidenum">
              <a:rPr lang="de-DE" altLang="de-DE">
                <a:latin typeface="Arial" panose="020B0604020202020204" pitchFamily="34" charset="0"/>
              </a:rPr>
              <a:pPr>
                <a:spcBef>
                  <a:spcPct val="0"/>
                </a:spcBef>
              </a:pPr>
              <a:t>29</a:t>
            </a:fld>
            <a:endParaRPr lang="de-DE" altLang="de-DE">
              <a:latin typeface="Arial" panose="020B0604020202020204" pitchFamily="34" charset="0"/>
            </a:endParaRPr>
          </a:p>
        </p:txBody>
      </p:sp>
    </p:spTree>
    <p:extLst>
      <p:ext uri="{BB962C8B-B14F-4D97-AF65-F5344CB8AC3E}">
        <p14:creationId xmlns:p14="http://schemas.microsoft.com/office/powerpoint/2010/main" val="412634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a:t>Herr Klaus</a:t>
            </a:r>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66F3A2-B6EE-4EB0-A306-0CA48080B36E}" type="slidenum">
              <a:rPr lang="de-DE" altLang="de-DE">
                <a:latin typeface="Arial" panose="020B0604020202020204" pitchFamily="34" charset="0"/>
              </a:rPr>
              <a:pPr>
                <a:spcBef>
                  <a:spcPct val="0"/>
                </a:spcBef>
              </a:pPr>
              <a:t>30</a:t>
            </a:fld>
            <a:endParaRPr lang="de-DE" altLang="de-DE">
              <a:latin typeface="Arial" panose="020B0604020202020204" pitchFamily="34" charset="0"/>
            </a:endParaRPr>
          </a:p>
        </p:txBody>
      </p:sp>
    </p:spTree>
    <p:extLst>
      <p:ext uri="{BB962C8B-B14F-4D97-AF65-F5344CB8AC3E}">
        <p14:creationId xmlns:p14="http://schemas.microsoft.com/office/powerpoint/2010/main" val="419745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a:solidFill>
                  <a:srgbClr val="003366"/>
                </a:solidFill>
                <a:latin typeface="Arial" panose="020B0604020202020204" pitchFamily="34" charset="0"/>
              </a:rPr>
              <a:t>Da die Termine an den Anmeldetagen eng sind und die Ergebnisse der Diagnostik mit den Informationen aus dem Elterngespräch und ggf. zusätzlichen Informationen des Kindergartens zusammenzufassen sind, findet kein „Ergebnisgespräch“ nach dem Schulspiel statt.</a:t>
            </a:r>
          </a:p>
          <a:p>
            <a:pPr eaLnBrk="1" hangingPunct="1"/>
            <a:endParaRPr lang="de-DE" altLang="de-DE"/>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3FC815-B0FA-4F72-8C47-C4C21F09E511}" type="slidenum">
              <a:rPr lang="de-DE" altLang="de-DE">
                <a:solidFill>
                  <a:srgbClr val="000000"/>
                </a:solidFill>
                <a:latin typeface="Arial" panose="020B0604020202020204" pitchFamily="34" charset="0"/>
              </a:rPr>
              <a:pPr>
                <a:spcBef>
                  <a:spcPct val="0"/>
                </a:spcBef>
              </a:pPr>
              <a:t>31</a:t>
            </a:fld>
            <a:endParaRPr lang="de-DE" altLang="de-DE">
              <a:solidFill>
                <a:srgbClr val="000000"/>
              </a:solidFill>
              <a:latin typeface="Arial" panose="020B0604020202020204" pitchFamily="34" charset="0"/>
            </a:endParaRPr>
          </a:p>
        </p:txBody>
      </p:sp>
    </p:spTree>
    <p:extLst>
      <p:ext uri="{BB962C8B-B14F-4D97-AF65-F5344CB8AC3E}">
        <p14:creationId xmlns:p14="http://schemas.microsoft.com/office/powerpoint/2010/main" val="383470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de-DE"/>
              <a:t>Gerne individuelle Termine vereinbaren.</a:t>
            </a:r>
          </a:p>
        </p:txBody>
      </p:sp>
      <p:sp>
        <p:nvSpPr>
          <p:cNvPr id="839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85EFF-68A4-49BF-A23E-303ED5D83BA9}" type="slidenum">
              <a:rPr lang="de-DE" altLang="de-DE">
                <a:solidFill>
                  <a:srgbClr val="000000"/>
                </a:solidFill>
                <a:latin typeface="Arial" panose="020B0604020202020204" pitchFamily="34" charset="0"/>
              </a:rPr>
              <a:pPr>
                <a:spcBef>
                  <a:spcPct val="0"/>
                </a:spcBef>
              </a:pPr>
              <a:t>32</a:t>
            </a:fld>
            <a:endParaRPr lang="de-DE" altLang="de-DE">
              <a:solidFill>
                <a:srgbClr val="000000"/>
              </a:solidFill>
              <a:latin typeface="Arial" panose="020B0604020202020204" pitchFamily="34" charset="0"/>
            </a:endParaRPr>
          </a:p>
        </p:txBody>
      </p:sp>
    </p:spTree>
    <p:extLst>
      <p:ext uri="{BB962C8B-B14F-4D97-AF65-F5344CB8AC3E}">
        <p14:creationId xmlns:p14="http://schemas.microsoft.com/office/powerpoint/2010/main" val="125810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de-DE"/>
              <a:t>Titelmasterformat durch Klicken bearbeiten</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A1E48E36-412B-427E-A2D9-A3AE0019C4D4}" type="datetimeFigureOut">
              <a:rPr lang="de-DE" smtClean="0"/>
              <a:t>21.09.2023</a:t>
            </a:fld>
            <a:endParaRPr lang="de-DE"/>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de-DE"/>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D9A8C571-0B7E-4FEA-8DF6-4F9E1D873CD1}" type="slidenum">
              <a:rPr lang="de-DE" smtClean="0"/>
              <a:t>‹Nr.›</a:t>
            </a:fld>
            <a:endParaRPr lang="de-DE"/>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1E48E36-412B-427E-A2D9-A3AE0019C4D4}" type="datetimeFigureOut">
              <a:rPr lang="de-DE" smtClean="0"/>
              <a:t>21.09.2023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de-DE"/>
              <a:t>Titelmasterformat durch Klicken bearbeiten</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1E48E36-412B-427E-A2D9-A3AE0019C4D4}" type="datetimeFigureOut">
              <a:rPr lang="de-DE" smtClean="0"/>
              <a:t>21.09.2023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1E48E36-412B-427E-A2D9-A3AE0019C4D4}" type="datetimeFigureOut">
              <a:rPr lang="de-DE" smtClean="0"/>
              <a:t>21.09.2023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de-DE"/>
              <a:t>Titelmasterformat durch Klicken bearbeiten</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A1E48E36-412B-427E-A2D9-A3AE0019C4D4}" type="datetimeFigureOut">
              <a:rPr lang="de-DE" smtClean="0"/>
              <a:t>21.09.2023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5" name="Date Placeholder 4"/>
          <p:cNvSpPr>
            <a:spLocks noGrp="1"/>
          </p:cNvSpPr>
          <p:nvPr>
            <p:ph type="dt" sz="half" idx="10"/>
          </p:nvPr>
        </p:nvSpPr>
        <p:spPr/>
        <p:txBody>
          <a:bodyPr/>
          <a:lstStyle/>
          <a:p>
            <a:fld id="{A1E48E36-412B-427E-A2D9-A3AE0019C4D4}" type="datetimeFigureOut">
              <a:rPr lang="de-DE" smtClean="0"/>
              <a:t>21.09.2023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9A8C571-0B7E-4FEA-8DF6-4F9E1D873CD1}" type="slidenum">
              <a:rPr lang="de-DE" smtClean="0"/>
              <a:t>‹Nr.›</a:t>
            </a:fld>
            <a:endParaRPr lang="de-DE"/>
          </a:p>
        </p:txBody>
      </p:sp>
      <p:sp>
        <p:nvSpPr>
          <p:cNvPr id="9" name="Content Placeholder 8"/>
          <p:cNvSpPr>
            <a:spLocks noGrp="1"/>
          </p:cNvSpPr>
          <p:nvPr>
            <p:ph sz="quarter" idx="13"/>
          </p:nvPr>
        </p:nvSpPr>
        <p:spPr>
          <a:xfrm>
            <a:off x="1389888" y="2313432"/>
            <a:ext cx="4559808" cy="349300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1E48E36-412B-427E-A2D9-A3AE0019C4D4}" type="datetimeFigureOut">
              <a:rPr lang="de-DE" smtClean="0"/>
              <a:t>21.09.2023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fld id="{A1E48E36-412B-427E-A2D9-A3AE0019C4D4}" type="datetimeFigureOut">
              <a:rPr lang="de-DE" smtClean="0"/>
              <a:t>21.09.2023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48E36-412B-427E-A2D9-A3AE0019C4D4}" type="datetimeFigureOut">
              <a:rPr lang="de-DE" smtClean="0"/>
              <a:t>21.09.2023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1E48E36-412B-427E-A2D9-A3AE0019C4D4}" type="datetimeFigureOut">
              <a:rPr lang="de-DE" smtClean="0"/>
              <a:t>21.09.2023</a:t>
            </a:fld>
            <a:endParaRPr lang="de-DE"/>
          </a:p>
        </p:txBody>
      </p:sp>
      <p:sp>
        <p:nvSpPr>
          <p:cNvPr id="7" name="Slide Number Placeholder 6"/>
          <p:cNvSpPr>
            <a:spLocks noGrp="1"/>
          </p:cNvSpPr>
          <p:nvPr>
            <p:ph type="sldNum" sz="quarter" idx="12"/>
          </p:nvPr>
        </p:nvSpPr>
        <p:spPr/>
        <p:txBody>
          <a:bodyPr/>
          <a:lstStyle/>
          <a:p>
            <a:fld id="{D9A8C571-0B7E-4FEA-8DF6-4F9E1D873CD1}" type="slidenum">
              <a:rPr lang="de-DE" smtClean="0"/>
              <a:t>‹Nr.›</a:t>
            </a:fld>
            <a:endParaRPr lang="de-DE"/>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de-DE"/>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de-DE"/>
              <a:t>Titelmasterformat durch Klicken bearbeiten</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de-DE"/>
              <a:t>Titelmasterformat durch Klicken bearbeiten</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A1E48E36-412B-427E-A2D9-A3AE0019C4D4}" type="datetimeFigureOut">
              <a:rPr lang="de-DE" smtClean="0"/>
              <a:t>21.09.2023</a:t>
            </a:fld>
            <a:endParaRPr lang="de-DE"/>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de-DE"/>
          </a:p>
        </p:txBody>
      </p:sp>
      <p:sp>
        <p:nvSpPr>
          <p:cNvPr id="7" name="Slide Number Placeholder 6"/>
          <p:cNvSpPr>
            <a:spLocks noGrp="1"/>
          </p:cNvSpPr>
          <p:nvPr>
            <p:ph type="sldNum" sz="quarter" idx="12"/>
          </p:nvPr>
        </p:nvSpPr>
        <p:spPr/>
        <p:txBody>
          <a:bodyPr/>
          <a:lstStyle/>
          <a:p>
            <a:fld id="{D9A8C571-0B7E-4FEA-8DF6-4F9E1D873CD1}" type="slidenum">
              <a:rPr lang="de-DE" smtClean="0"/>
              <a:t>‹Nr.›</a:t>
            </a:fld>
            <a:endParaRPr lang="de-DE"/>
          </a:p>
        </p:txBody>
      </p:sp>
    </p:spTree>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A1E48E36-412B-427E-A2D9-A3AE0019C4D4}" type="datetimeFigureOut">
              <a:rPr lang="de-DE" smtClean="0"/>
              <a:t>21.09.2023</a:t>
            </a:fld>
            <a:endParaRPr lang="de-DE"/>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de-DE"/>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D9A8C571-0B7E-4FEA-8DF6-4F9E1D873CD1}"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3.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jimcdn.com/app/cms/image/transf/dimension=704x1024:format=jpg/path/s1dfd5d038c14e7eb/image/i48359c08ff3ea644/version/1597407549/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1" y="126829"/>
            <a:ext cx="11681137" cy="658677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1279752" y="3840008"/>
            <a:ext cx="9366325" cy="1143000"/>
          </a:xfrm>
        </p:spPr>
        <p:txBody>
          <a:bodyPr>
            <a:noAutofit/>
          </a:bodyPr>
          <a:lstStyle/>
          <a:p>
            <a:pPr algn="ctr"/>
            <a:r>
              <a:rPr lang="de-DE" altLang="de-DE" sz="4800" b="1" dirty="0">
                <a:solidFill>
                  <a:srgbClr val="FFFF00"/>
                </a:solidFill>
                <a:latin typeface="Arial" panose="020B0604020202020204" pitchFamily="34" charset="0"/>
                <a:cs typeface="Arial" panose="020B0604020202020204" pitchFamily="34" charset="0"/>
              </a:rPr>
              <a:t>GGS </a:t>
            </a:r>
            <a:r>
              <a:rPr lang="de-DE" altLang="de-DE" sz="4800" b="1" dirty="0" smtClean="0">
                <a:solidFill>
                  <a:srgbClr val="FFFF00"/>
                </a:solidFill>
                <a:latin typeface="Arial" panose="020B0604020202020204" pitchFamily="34" charset="0"/>
                <a:cs typeface="Arial" panose="020B0604020202020204" pitchFamily="34" charset="0"/>
              </a:rPr>
              <a:t>Uhrschule </a:t>
            </a:r>
            <a:r>
              <a:rPr lang="de-DE" altLang="de-DE" sz="4800" b="1" u="sng" dirty="0">
                <a:solidFill>
                  <a:srgbClr val="FFFF00"/>
                </a:solidFill>
                <a:latin typeface="Arial" panose="020B0604020202020204" pitchFamily="34" charset="0"/>
                <a:cs typeface="Arial" panose="020B0604020202020204" pitchFamily="34" charset="0"/>
              </a:rPr>
              <a:t/>
            </a:r>
            <a:br>
              <a:rPr lang="de-DE" altLang="de-DE" sz="4800" b="1" u="sng" dirty="0">
                <a:solidFill>
                  <a:srgbClr val="FFFF00"/>
                </a:solidFill>
                <a:latin typeface="Arial" panose="020B0604020202020204" pitchFamily="34" charset="0"/>
                <a:cs typeface="Arial" panose="020B0604020202020204" pitchFamily="34" charset="0"/>
              </a:rPr>
            </a:br>
            <a:r>
              <a:rPr lang="de-DE" altLang="de-DE" sz="7200" b="1" dirty="0" smtClean="0">
                <a:solidFill>
                  <a:srgbClr val="FFFF00"/>
                </a:solidFill>
                <a:latin typeface="Arial" panose="020B0604020202020204" pitchFamily="34" charset="0"/>
                <a:cs typeface="Arial" panose="020B0604020202020204" pitchFamily="34" charset="0"/>
              </a:rPr>
              <a:t>Tag der </a:t>
            </a:r>
            <a:r>
              <a:rPr lang="de-DE" altLang="de-DE" sz="7200" b="1" dirty="0">
                <a:solidFill>
                  <a:srgbClr val="FFFF00"/>
                </a:solidFill>
                <a:latin typeface="Arial" panose="020B0604020202020204" pitchFamily="34" charset="0"/>
                <a:cs typeface="Arial" panose="020B0604020202020204" pitchFamily="34" charset="0"/>
              </a:rPr>
              <a:t>offenen Tür</a:t>
            </a:r>
            <a:r>
              <a:rPr lang="de-DE" altLang="de-DE" sz="4800" b="1" u="sng" dirty="0">
                <a:solidFill>
                  <a:srgbClr val="FFFF00"/>
                </a:solidFill>
                <a:latin typeface="Arial" panose="020B0604020202020204" pitchFamily="34" charset="0"/>
                <a:cs typeface="Arial" panose="020B0604020202020204" pitchFamily="34" charset="0"/>
              </a:rPr>
              <a:t/>
            </a:r>
            <a:br>
              <a:rPr lang="de-DE" altLang="de-DE" sz="4800" b="1" u="sng" dirty="0">
                <a:solidFill>
                  <a:srgbClr val="FFFF00"/>
                </a:solidFill>
                <a:latin typeface="Arial" panose="020B0604020202020204" pitchFamily="34" charset="0"/>
                <a:cs typeface="Arial" panose="020B0604020202020204" pitchFamily="34" charset="0"/>
              </a:rPr>
            </a:br>
            <a:r>
              <a:rPr lang="de-DE" altLang="de-DE" sz="4800" b="1" u="sng" dirty="0" smtClean="0">
                <a:solidFill>
                  <a:srgbClr val="FFFF00"/>
                </a:solidFill>
                <a:latin typeface="Arial" panose="020B0604020202020204" pitchFamily="34" charset="0"/>
                <a:cs typeface="Arial" panose="020B0604020202020204" pitchFamily="34" charset="0"/>
              </a:rPr>
              <a:t>Freitag, 22.09.2023</a:t>
            </a:r>
            <a:br>
              <a:rPr lang="de-DE" altLang="de-DE" sz="4800" b="1" u="sng" dirty="0" smtClean="0">
                <a:solidFill>
                  <a:srgbClr val="FFFF00"/>
                </a:solidFill>
                <a:latin typeface="Arial" panose="020B0604020202020204" pitchFamily="34" charset="0"/>
                <a:cs typeface="Arial" panose="020B0604020202020204" pitchFamily="34" charset="0"/>
              </a:rPr>
            </a:br>
            <a:r>
              <a:rPr lang="de-DE" altLang="de-DE" sz="4800" b="1" u="sng" dirty="0" smtClean="0">
                <a:solidFill>
                  <a:srgbClr val="FFFF00"/>
                </a:solidFill>
                <a:latin typeface="Arial" panose="020B0604020202020204" pitchFamily="34" charset="0"/>
                <a:cs typeface="Arial" panose="020B0604020202020204" pitchFamily="34" charset="0"/>
              </a:rPr>
              <a:t>9.00 – 12.00 Uhr</a:t>
            </a:r>
            <a:r>
              <a:rPr lang="de-DE" altLang="de-DE" sz="4800" b="1" u="sng" dirty="0">
                <a:solidFill>
                  <a:srgbClr val="FFFF00"/>
                </a:solidFill>
                <a:latin typeface="Arial" panose="020B0604020202020204" pitchFamily="34" charset="0"/>
                <a:cs typeface="Arial" panose="020B0604020202020204" pitchFamily="34" charset="0"/>
              </a:rPr>
              <a:t/>
            </a:r>
            <a:br>
              <a:rPr lang="de-DE" altLang="de-DE" sz="4800" b="1" u="sng" dirty="0">
                <a:solidFill>
                  <a:srgbClr val="FFFF00"/>
                </a:solidFill>
                <a:latin typeface="Arial" panose="020B0604020202020204" pitchFamily="34" charset="0"/>
                <a:cs typeface="Arial" panose="020B0604020202020204" pitchFamily="34" charset="0"/>
              </a:rPr>
            </a:br>
            <a:r>
              <a:rPr lang="de-DE" altLang="de-DE" sz="2000" b="1" dirty="0">
                <a:solidFill>
                  <a:srgbClr val="FFFF00"/>
                </a:solidFill>
                <a:latin typeface="Arial" panose="020B0604020202020204" pitchFamily="34" charset="0"/>
                <a:cs typeface="Arial" panose="020B0604020202020204" pitchFamily="34" charset="0"/>
              </a:rPr>
              <a:t/>
            </a:r>
            <a:br>
              <a:rPr lang="de-DE" altLang="de-DE" sz="2000" b="1" dirty="0">
                <a:solidFill>
                  <a:srgbClr val="FFFF00"/>
                </a:solidFill>
                <a:latin typeface="Arial" panose="020B0604020202020204" pitchFamily="34" charset="0"/>
                <a:cs typeface="Arial" panose="020B0604020202020204" pitchFamily="34" charset="0"/>
              </a:rPr>
            </a:br>
            <a:endParaRPr lang="de-DE" sz="2000" dirty="0">
              <a:solidFill>
                <a:srgbClr val="FFFF00"/>
              </a:solidFill>
            </a:endParaRPr>
          </a:p>
        </p:txBody>
      </p:sp>
      <p:sp>
        <p:nvSpPr>
          <p:cNvPr id="7" name="Titel 1">
            <a:extLst>
              <a:ext uri="{FF2B5EF4-FFF2-40B4-BE49-F238E27FC236}">
                <a16:creationId xmlns:a16="http://schemas.microsoft.com/office/drawing/2014/main" id="{16E8E277-7614-4074-90C4-B8E3775D9670}"/>
              </a:ext>
            </a:extLst>
          </p:cNvPr>
          <p:cNvSpPr txBox="1">
            <a:spLocks/>
          </p:cNvSpPr>
          <p:nvPr/>
        </p:nvSpPr>
        <p:spPr>
          <a:xfrm>
            <a:off x="1919535" y="4235822"/>
            <a:ext cx="4575394" cy="219187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de-DE" altLang="de-DE" b="1" dirty="0">
              <a:latin typeface="Arial" panose="020B0604020202020204" pitchFamily="34" charset="0"/>
              <a:cs typeface="Arial" panose="020B0604020202020204" pitchFamily="34" charset="0"/>
            </a:endParaRPr>
          </a:p>
        </p:txBody>
      </p:sp>
      <p:pic>
        <p:nvPicPr>
          <p:cNvPr id="8" name="Grafik 7" descr="uhrschule_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Tree>
    <p:extLst>
      <p:ext uri="{BB962C8B-B14F-4D97-AF65-F5344CB8AC3E}">
        <p14:creationId xmlns:p14="http://schemas.microsoft.com/office/powerpoint/2010/main" val="2604564278"/>
      </p:ext>
    </p:extLst>
  </p:cSld>
  <p:clrMapOvr>
    <a:masterClrMapping/>
  </p:clrMapOvr>
  <mc:AlternateContent xmlns:mc="http://schemas.openxmlformats.org/markup-compatibility/2006">
    <mc:Choice xmlns:p14="http://schemas.microsoft.com/office/powerpoint/2010/main" Requires="p14">
      <p:transition spd="slow" p14:dur="3400" advClick="0" advTm="6000">
        <p14:reveal/>
      </p:transition>
    </mc:Choice>
    <mc:Fallback>
      <p:transition spd="slow" advClick="0"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3" name="Textfeld 2"/>
          <p:cNvSpPr txBox="1"/>
          <p:nvPr/>
        </p:nvSpPr>
        <p:spPr>
          <a:xfrm>
            <a:off x="1012329" y="588870"/>
            <a:ext cx="3865418" cy="461665"/>
          </a:xfrm>
          <a:prstGeom prst="rect">
            <a:avLst/>
          </a:prstGeom>
          <a:noFill/>
        </p:spPr>
        <p:txBody>
          <a:bodyPr wrap="square" rtlCol="0">
            <a:spAutoFit/>
          </a:bodyPr>
          <a:lstStyle/>
          <a:p>
            <a:r>
              <a:rPr lang="de-DE" sz="2400" b="1" u="sng" dirty="0" smtClean="0">
                <a:solidFill>
                  <a:srgbClr val="92D050"/>
                </a:solidFill>
              </a:rPr>
              <a:t>Neuanschaffungen</a:t>
            </a:r>
            <a:endParaRPr lang="de-DE" sz="2400" b="1" u="sng" dirty="0">
              <a:solidFill>
                <a:srgbClr val="92D050"/>
              </a:solidFill>
            </a:endParaRPr>
          </a:p>
        </p:txBody>
      </p:sp>
      <p:sp>
        <p:nvSpPr>
          <p:cNvPr id="4"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1012329" y="1174280"/>
            <a:ext cx="4587894"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Seit diesem Schuljahr 2023/24 haben wir einen </a:t>
            </a:r>
            <a:r>
              <a:rPr lang="de-DE" altLang="de-DE" sz="1500" b="1" dirty="0" smtClean="0">
                <a:solidFill>
                  <a:srgbClr val="002060"/>
                </a:solidFill>
              </a:rPr>
              <a:t>Klassensatz Roller</a:t>
            </a:r>
            <a:r>
              <a:rPr lang="de-DE" altLang="de-DE" sz="1500" dirty="0" smtClean="0">
                <a:solidFill>
                  <a:srgbClr val="002060"/>
                </a:solidFill>
              </a:rPr>
              <a:t> mit entsprechender Sicherheitsausrüstung, mit denen nicht nur Bewegungszeiten gestaltet werden können, sondern auch im Rahmen der Mobilitätserziehung Übungen im Schonraum Schulhof durchgeführt werden.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17588" y="4588589"/>
            <a:ext cx="1972840" cy="1479631"/>
          </a:xfrm>
          <a:prstGeom prst="rect">
            <a:avLst/>
          </a:prstGeom>
        </p:spPr>
      </p:pic>
      <p:sp>
        <p:nvSpPr>
          <p:cNvPr id="9" name="Textfeld 8">
            <a:extLst>
              <a:ext uri="{FF2B5EF4-FFF2-40B4-BE49-F238E27FC236}">
                <a16:creationId xmlns:a16="http://schemas.microsoft.com/office/drawing/2014/main" id="{5CE481C7-8461-4F20-8B63-E04274638036}"/>
              </a:ext>
            </a:extLst>
          </p:cNvPr>
          <p:cNvSpPr txBox="1">
            <a:spLocks noChangeArrowheads="1"/>
          </p:cNvSpPr>
          <p:nvPr/>
        </p:nvSpPr>
        <p:spPr bwMode="auto">
          <a:xfrm>
            <a:off x="5838458" y="1664731"/>
            <a:ext cx="52008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Wir haben seit dem Schuljahr 2023/24 mehrere </a:t>
            </a:r>
            <a:r>
              <a:rPr lang="de-DE" altLang="de-DE" sz="1500" dirty="0" err="1" smtClean="0">
                <a:solidFill>
                  <a:srgbClr val="002060"/>
                </a:solidFill>
              </a:rPr>
              <a:t>Slaglines</a:t>
            </a:r>
            <a:r>
              <a:rPr lang="de-DE" altLang="de-DE" sz="1500" dirty="0" smtClean="0">
                <a:solidFill>
                  <a:srgbClr val="002060"/>
                </a:solidFill>
              </a:rPr>
              <a:t>, wie auch </a:t>
            </a:r>
            <a:r>
              <a:rPr lang="de-DE" altLang="de-DE" sz="1500" dirty="0" err="1" smtClean="0">
                <a:solidFill>
                  <a:srgbClr val="002060"/>
                </a:solidFill>
              </a:rPr>
              <a:t>Boxsäcke</a:t>
            </a:r>
            <a:r>
              <a:rPr lang="de-DE" altLang="de-DE" sz="1500" dirty="0" smtClean="0">
                <a:solidFill>
                  <a:srgbClr val="002060"/>
                </a:solidFill>
              </a:rPr>
              <a:t> und Anti-Aggressionsschläger in unserer Aula, die für Kleingruppenarbeit gezielt eingesetzt werden können.</a:t>
            </a:r>
            <a:endParaRPr lang="de-DE" altLang="de-DE" sz="1500" dirty="0" smtClean="0">
              <a:solidFill>
                <a:srgbClr val="002060"/>
              </a:solidFill>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1716" y="2810688"/>
            <a:ext cx="2443147" cy="3257532"/>
          </a:xfrm>
          <a:prstGeom prst="rect">
            <a:avLst/>
          </a:prstGeom>
        </p:spPr>
      </p:pic>
      <p:pic>
        <p:nvPicPr>
          <p:cNvPr id="21"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8288" y="2810688"/>
            <a:ext cx="2401014" cy="3201354"/>
          </a:xfrm>
          <a:prstGeom prst="rect">
            <a:avLst/>
          </a:prstGeom>
        </p:spPr>
      </p:pic>
      <p:sp>
        <p:nvSpPr>
          <p:cNvPr id="23" name="Textfeld 22">
            <a:extLst>
              <a:ext uri="{FF2B5EF4-FFF2-40B4-BE49-F238E27FC236}">
                <a16:creationId xmlns:a16="http://schemas.microsoft.com/office/drawing/2014/main" id="{5CE481C7-8461-4F20-8B63-E04274638036}"/>
              </a:ext>
            </a:extLst>
          </p:cNvPr>
          <p:cNvSpPr txBox="1">
            <a:spLocks noChangeArrowheads="1"/>
          </p:cNvSpPr>
          <p:nvPr/>
        </p:nvSpPr>
        <p:spPr bwMode="auto">
          <a:xfrm>
            <a:off x="1007795" y="2880429"/>
            <a:ext cx="45924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Unser Klettergerüst ist inzwischen sehr in die Jahre gekommen; die Rutsche musste schon demontiert werden. Es ist gerade vom Schulträger in der Planung, dass wir ein Neues bekommen werden. Die Uhrschulkinder dürfen demnächst – aus mehreren Vorschlägen – für eins abstimmen.</a:t>
            </a:r>
            <a:endParaRPr lang="de-DE" altLang="de-DE" sz="1500" dirty="0" smtClean="0">
              <a:solidFill>
                <a:srgbClr val="002060"/>
              </a:solidFill>
            </a:endParaRPr>
          </a:p>
        </p:txBody>
      </p:sp>
    </p:spTree>
    <p:extLst>
      <p:ext uri="{BB962C8B-B14F-4D97-AF65-F5344CB8AC3E}">
        <p14:creationId xmlns:p14="http://schemas.microsoft.com/office/powerpoint/2010/main" val="3495030499"/>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3" name="Textfeld 2"/>
          <p:cNvSpPr txBox="1"/>
          <p:nvPr/>
        </p:nvSpPr>
        <p:spPr>
          <a:xfrm>
            <a:off x="1012329" y="745439"/>
            <a:ext cx="4914646" cy="461665"/>
          </a:xfrm>
          <a:prstGeom prst="rect">
            <a:avLst/>
          </a:prstGeom>
          <a:noFill/>
        </p:spPr>
        <p:txBody>
          <a:bodyPr wrap="square" rtlCol="0">
            <a:spAutoFit/>
          </a:bodyPr>
          <a:lstStyle/>
          <a:p>
            <a:r>
              <a:rPr lang="de-DE" sz="2400" b="1" u="sng" dirty="0" smtClean="0">
                <a:solidFill>
                  <a:srgbClr val="92D050"/>
                </a:solidFill>
              </a:rPr>
              <a:t>Unser „Grünes Klassenzimmer“</a:t>
            </a:r>
          </a:p>
        </p:txBody>
      </p:sp>
      <p:sp>
        <p:nvSpPr>
          <p:cNvPr id="11" name="Textfeld 10">
            <a:extLst>
              <a:ext uri="{FF2B5EF4-FFF2-40B4-BE49-F238E27FC236}">
                <a16:creationId xmlns:a16="http://schemas.microsoft.com/office/drawing/2014/main" id="{5CE481C7-8461-4F20-8B63-E04274638036}"/>
              </a:ext>
            </a:extLst>
          </p:cNvPr>
          <p:cNvSpPr txBox="1">
            <a:spLocks noChangeArrowheads="1"/>
          </p:cNvSpPr>
          <p:nvPr/>
        </p:nvSpPr>
        <p:spPr bwMode="auto">
          <a:xfrm>
            <a:off x="1041791" y="1260184"/>
            <a:ext cx="318773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400" dirty="0" smtClean="0">
                <a:solidFill>
                  <a:srgbClr val="002060"/>
                </a:solidFill>
              </a:rPr>
              <a:t>Besonders stolz sind wir auf unser </a:t>
            </a:r>
            <a:r>
              <a:rPr lang="de-DE" altLang="de-DE" sz="1400" b="1" dirty="0" smtClean="0">
                <a:solidFill>
                  <a:srgbClr val="002060"/>
                </a:solidFill>
              </a:rPr>
              <a:t>„Grünes Klassenzimmer“</a:t>
            </a:r>
            <a:r>
              <a:rPr lang="de-DE" altLang="de-DE" sz="1400" dirty="0" smtClean="0">
                <a:solidFill>
                  <a:srgbClr val="002060"/>
                </a:solidFill>
              </a:rPr>
              <a:t>. </a:t>
            </a:r>
          </a:p>
          <a:p>
            <a:pPr marL="0" indent="0" algn="just" eaLnBrk="1" hangingPunct="1">
              <a:spcBef>
                <a:spcPct val="0"/>
              </a:spcBef>
              <a:buNone/>
            </a:pPr>
            <a:r>
              <a:rPr lang="de-DE" sz="1400" dirty="0" smtClean="0">
                <a:solidFill>
                  <a:srgbClr val="002060"/>
                </a:solidFill>
              </a:rPr>
              <a:t>Es bietet den Uhrschulkindern </a:t>
            </a:r>
            <a:r>
              <a:rPr lang="de-DE" sz="1400" dirty="0">
                <a:solidFill>
                  <a:srgbClr val="002060"/>
                </a:solidFill>
              </a:rPr>
              <a:t>die Möglichkeit </a:t>
            </a:r>
            <a:r>
              <a:rPr lang="de-DE" sz="1400" dirty="0" smtClean="0">
                <a:solidFill>
                  <a:srgbClr val="002060"/>
                </a:solidFill>
              </a:rPr>
              <a:t>nicht nur drinnen, sondern auch draußen gemeinsam </a:t>
            </a:r>
            <a:r>
              <a:rPr lang="de-DE" sz="1400" dirty="0">
                <a:solidFill>
                  <a:srgbClr val="002060"/>
                </a:solidFill>
              </a:rPr>
              <a:t>zu lernen, zu erkunden und aktiv zu werden. </a:t>
            </a:r>
            <a:endParaRPr lang="de-DE" sz="1400" dirty="0" smtClean="0">
              <a:solidFill>
                <a:srgbClr val="002060"/>
              </a:solidFill>
            </a:endParaRPr>
          </a:p>
          <a:p>
            <a:pPr marL="0" indent="0" algn="just" eaLnBrk="1" hangingPunct="1">
              <a:spcBef>
                <a:spcPct val="0"/>
              </a:spcBef>
              <a:buNone/>
            </a:pPr>
            <a:r>
              <a:rPr lang="de-DE" sz="1400" dirty="0" smtClean="0">
                <a:solidFill>
                  <a:srgbClr val="002060"/>
                </a:solidFill>
              </a:rPr>
              <a:t>Es </a:t>
            </a:r>
            <a:r>
              <a:rPr lang="de-DE" sz="1400" dirty="0">
                <a:solidFill>
                  <a:srgbClr val="002060"/>
                </a:solidFill>
              </a:rPr>
              <a:t>können </a:t>
            </a:r>
            <a:r>
              <a:rPr lang="de-DE" sz="1400" b="1" dirty="0">
                <a:solidFill>
                  <a:srgbClr val="002060"/>
                </a:solidFill>
              </a:rPr>
              <a:t>theoretische Lerninhalte </a:t>
            </a:r>
            <a:r>
              <a:rPr lang="de-DE" sz="1400" dirty="0">
                <a:solidFill>
                  <a:srgbClr val="002060"/>
                </a:solidFill>
              </a:rPr>
              <a:t>direkt </a:t>
            </a:r>
            <a:r>
              <a:rPr lang="de-DE" sz="1400" b="1" dirty="0">
                <a:solidFill>
                  <a:srgbClr val="002060"/>
                </a:solidFill>
              </a:rPr>
              <a:t>in der Praxis ausprobiert und beobachtet werden</a:t>
            </a:r>
            <a:r>
              <a:rPr lang="de-DE" sz="1400" dirty="0" smtClean="0">
                <a:solidFill>
                  <a:srgbClr val="002060"/>
                </a:solidFill>
              </a:rPr>
              <a:t>.</a:t>
            </a:r>
            <a:endParaRPr lang="de-DE" altLang="de-DE" sz="1400" dirty="0" smtClean="0">
              <a:solidFill>
                <a:srgbClr val="002060"/>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3696" y="5088625"/>
            <a:ext cx="930679" cy="124090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5138" y="3796915"/>
            <a:ext cx="798787" cy="1065049"/>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62106" y="5067372"/>
            <a:ext cx="930679" cy="1240905"/>
          </a:xfrm>
          <a:prstGeom prst="rect">
            <a:avLst/>
          </a:prstGeom>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08832" y="5067372"/>
            <a:ext cx="930679" cy="1240905"/>
          </a:xfrm>
          <a:prstGeom prst="rect">
            <a:avLst/>
          </a:prstGeom>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52216" y="3809037"/>
            <a:ext cx="789696" cy="1052927"/>
          </a:xfrm>
          <a:prstGeom prst="rect">
            <a:avLst/>
          </a:prstGeom>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311233" y="5088624"/>
            <a:ext cx="930679" cy="1240905"/>
          </a:xfrm>
          <a:prstGeom prst="rect">
            <a:avLst/>
          </a:prstGeom>
        </p:spPr>
      </p:pic>
      <p:pic>
        <p:nvPicPr>
          <p:cNvPr id="18" name="Grafi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5558" y="5088624"/>
            <a:ext cx="930679" cy="1240905"/>
          </a:xfrm>
          <a:prstGeom prst="rect">
            <a:avLst/>
          </a:prstGeom>
        </p:spPr>
      </p:pic>
      <p:sp>
        <p:nvSpPr>
          <p:cNvPr id="20" name="Rechteck 19"/>
          <p:cNvSpPr/>
          <p:nvPr/>
        </p:nvSpPr>
        <p:spPr>
          <a:xfrm>
            <a:off x="1009244" y="3575422"/>
            <a:ext cx="3199591" cy="1384995"/>
          </a:xfrm>
          <a:prstGeom prst="rect">
            <a:avLst/>
          </a:prstGeom>
        </p:spPr>
        <p:txBody>
          <a:bodyPr wrap="square">
            <a:spAutoFit/>
          </a:bodyPr>
          <a:lstStyle/>
          <a:p>
            <a:pPr algn="just" eaLnBrk="1" hangingPunct="1"/>
            <a:r>
              <a:rPr lang="de-DE" altLang="de-DE" sz="1400" b="1" dirty="0">
                <a:solidFill>
                  <a:srgbClr val="002060"/>
                </a:solidFill>
              </a:rPr>
              <a:t>Hochbeete</a:t>
            </a:r>
            <a:r>
              <a:rPr lang="de-DE" altLang="de-DE" sz="1400" dirty="0">
                <a:solidFill>
                  <a:srgbClr val="002060"/>
                </a:solidFill>
              </a:rPr>
              <a:t> und </a:t>
            </a:r>
            <a:r>
              <a:rPr lang="de-DE" altLang="de-DE" sz="1400" b="1" dirty="0">
                <a:solidFill>
                  <a:srgbClr val="002060"/>
                </a:solidFill>
              </a:rPr>
              <a:t>Kräuterschnecken</a:t>
            </a:r>
            <a:r>
              <a:rPr lang="de-DE" altLang="de-DE" sz="1400" dirty="0">
                <a:solidFill>
                  <a:srgbClr val="002060"/>
                </a:solidFill>
              </a:rPr>
              <a:t> </a:t>
            </a:r>
            <a:r>
              <a:rPr lang="de-DE" altLang="de-DE" sz="1400" dirty="0" smtClean="0">
                <a:solidFill>
                  <a:srgbClr val="002060"/>
                </a:solidFill>
              </a:rPr>
              <a:t>sind von Uhrschulkindern gebaut und  bepflanzt worden. Obst </a:t>
            </a:r>
            <a:r>
              <a:rPr lang="de-DE" altLang="de-DE" sz="1400" dirty="0">
                <a:solidFill>
                  <a:srgbClr val="002060"/>
                </a:solidFill>
              </a:rPr>
              <a:t>und Gemüse </a:t>
            </a:r>
            <a:r>
              <a:rPr lang="de-DE" altLang="de-DE" sz="1400" dirty="0" smtClean="0">
                <a:solidFill>
                  <a:srgbClr val="002060"/>
                </a:solidFill>
              </a:rPr>
              <a:t>wurden </a:t>
            </a:r>
            <a:r>
              <a:rPr lang="de-DE" altLang="de-DE" sz="1400" dirty="0">
                <a:solidFill>
                  <a:srgbClr val="002060"/>
                </a:solidFill>
              </a:rPr>
              <a:t>schon </a:t>
            </a:r>
            <a:r>
              <a:rPr lang="de-DE" altLang="de-DE" sz="1400" dirty="0" smtClean="0">
                <a:solidFill>
                  <a:srgbClr val="002060"/>
                </a:solidFill>
              </a:rPr>
              <a:t>im zweiten Jahr geerntet und in der Koch-AG oder der OGS zubereitet </a:t>
            </a:r>
            <a:r>
              <a:rPr lang="de-DE" altLang="de-DE" sz="1400" dirty="0">
                <a:solidFill>
                  <a:srgbClr val="002060"/>
                </a:solidFill>
              </a:rPr>
              <a:t>und verzehrt. </a:t>
            </a:r>
          </a:p>
        </p:txBody>
      </p:sp>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1978" y="1252487"/>
            <a:ext cx="1839934" cy="2453246"/>
          </a:xfrm>
          <a:prstGeom prst="rect">
            <a:avLst/>
          </a:prstGeom>
        </p:spPr>
      </p:pic>
      <p:pic>
        <p:nvPicPr>
          <p:cNvPr id="22" name="Grafik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24341" y="1260184"/>
            <a:ext cx="1843326" cy="2457768"/>
          </a:xfrm>
          <a:prstGeom prst="rect">
            <a:avLst/>
          </a:prstGeom>
        </p:spPr>
      </p:pic>
      <p:sp>
        <p:nvSpPr>
          <p:cNvPr id="23" name="Textfeld 22">
            <a:extLst>
              <a:ext uri="{FF2B5EF4-FFF2-40B4-BE49-F238E27FC236}">
                <a16:creationId xmlns:a16="http://schemas.microsoft.com/office/drawing/2014/main" id="{5CE481C7-8461-4F20-8B63-E04274638036}"/>
              </a:ext>
            </a:extLst>
          </p:cNvPr>
          <p:cNvSpPr txBox="1">
            <a:spLocks noChangeArrowheads="1"/>
          </p:cNvSpPr>
          <p:nvPr/>
        </p:nvSpPr>
        <p:spPr bwMode="auto">
          <a:xfrm>
            <a:off x="6414369" y="1281486"/>
            <a:ext cx="29457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400" dirty="0" smtClean="0">
                <a:solidFill>
                  <a:srgbClr val="002060"/>
                </a:solidFill>
              </a:rPr>
              <a:t>Paletten-Möbel </a:t>
            </a:r>
            <a:r>
              <a:rPr lang="de-DE" altLang="de-DE" sz="1400" dirty="0">
                <a:solidFill>
                  <a:srgbClr val="002060"/>
                </a:solidFill>
              </a:rPr>
              <a:t>bieten die </a:t>
            </a:r>
            <a:r>
              <a:rPr lang="de-DE" altLang="de-DE" sz="1400" dirty="0" smtClean="0">
                <a:solidFill>
                  <a:srgbClr val="002060"/>
                </a:solidFill>
              </a:rPr>
              <a:t>Möglich-</a:t>
            </a:r>
            <a:r>
              <a:rPr lang="de-DE" altLang="de-DE" sz="1400" dirty="0" err="1" smtClean="0">
                <a:solidFill>
                  <a:srgbClr val="002060"/>
                </a:solidFill>
              </a:rPr>
              <a:t>keit</a:t>
            </a:r>
            <a:r>
              <a:rPr lang="de-DE" altLang="de-DE" sz="1400" dirty="0" smtClean="0">
                <a:solidFill>
                  <a:srgbClr val="002060"/>
                </a:solidFill>
              </a:rPr>
              <a:t> </a:t>
            </a:r>
            <a:r>
              <a:rPr lang="de-DE" altLang="de-DE" sz="1400" dirty="0">
                <a:solidFill>
                  <a:srgbClr val="002060"/>
                </a:solidFill>
              </a:rPr>
              <a:t>für </a:t>
            </a:r>
            <a:r>
              <a:rPr lang="de-DE" altLang="de-DE" sz="1400" b="1" dirty="0">
                <a:solidFill>
                  <a:srgbClr val="002060"/>
                </a:solidFill>
              </a:rPr>
              <a:t>Unterricht</a:t>
            </a:r>
            <a:r>
              <a:rPr lang="de-DE" altLang="de-DE" sz="1400" dirty="0">
                <a:solidFill>
                  <a:srgbClr val="002060"/>
                </a:solidFill>
              </a:rPr>
              <a:t> einer Klasse </a:t>
            </a:r>
            <a:r>
              <a:rPr lang="de-DE" altLang="de-DE" sz="1400" b="1" dirty="0">
                <a:solidFill>
                  <a:srgbClr val="002060"/>
                </a:solidFill>
              </a:rPr>
              <a:t>im Freien</a:t>
            </a:r>
            <a:r>
              <a:rPr lang="de-DE" altLang="de-DE" sz="1400" dirty="0">
                <a:solidFill>
                  <a:srgbClr val="002060"/>
                </a:solidFill>
              </a:rPr>
              <a:t>. </a:t>
            </a:r>
          </a:p>
          <a:p>
            <a:pPr marL="0" indent="0" algn="just" eaLnBrk="1" hangingPunct="1">
              <a:spcBef>
                <a:spcPct val="0"/>
              </a:spcBef>
              <a:buNone/>
            </a:pPr>
            <a:r>
              <a:rPr lang="de-DE" altLang="de-DE" sz="1400" dirty="0" smtClean="0">
                <a:solidFill>
                  <a:srgbClr val="002060"/>
                </a:solidFill>
              </a:rPr>
              <a:t>Das </a:t>
            </a:r>
            <a:r>
              <a:rPr lang="de-DE" altLang="de-DE" sz="1400" b="1" dirty="0" smtClean="0">
                <a:solidFill>
                  <a:srgbClr val="002060"/>
                </a:solidFill>
              </a:rPr>
              <a:t>Insektenhotel</a:t>
            </a:r>
            <a:r>
              <a:rPr lang="de-DE" altLang="de-DE" sz="1400" dirty="0" smtClean="0">
                <a:solidFill>
                  <a:srgbClr val="002060"/>
                </a:solidFill>
              </a:rPr>
              <a:t> und die </a:t>
            </a:r>
            <a:r>
              <a:rPr lang="de-DE" altLang="de-DE" sz="1400" b="1" dirty="0" smtClean="0">
                <a:solidFill>
                  <a:srgbClr val="002060"/>
                </a:solidFill>
              </a:rPr>
              <a:t>Wildblumenwiese</a:t>
            </a:r>
            <a:r>
              <a:rPr lang="de-DE" altLang="de-DE" sz="1400" dirty="0" smtClean="0">
                <a:solidFill>
                  <a:srgbClr val="002060"/>
                </a:solidFill>
              </a:rPr>
              <a:t> laden „Gäste“ ein, die wir nicht nur im Rahmen des Sachunterrichts beobachten können.</a:t>
            </a:r>
          </a:p>
          <a:p>
            <a:pPr marL="0" indent="0" algn="just" eaLnBrk="1" hangingPunct="1">
              <a:spcBef>
                <a:spcPct val="0"/>
              </a:spcBef>
              <a:buNone/>
            </a:pPr>
            <a:r>
              <a:rPr lang="de-DE" altLang="de-DE" sz="1400" dirty="0" smtClean="0">
                <a:solidFill>
                  <a:srgbClr val="002060"/>
                </a:solidFill>
              </a:rPr>
              <a:t>Ein </a:t>
            </a:r>
            <a:r>
              <a:rPr lang="de-DE" altLang="de-DE" sz="1400" b="1" dirty="0" smtClean="0">
                <a:solidFill>
                  <a:srgbClr val="002060"/>
                </a:solidFill>
              </a:rPr>
              <a:t>Barfußpfad</a:t>
            </a:r>
            <a:r>
              <a:rPr lang="de-DE" altLang="de-DE" sz="1400" dirty="0">
                <a:solidFill>
                  <a:srgbClr val="002060"/>
                </a:solidFill>
              </a:rPr>
              <a:t> </a:t>
            </a:r>
            <a:r>
              <a:rPr lang="de-DE" altLang="de-DE" sz="1400" dirty="0" smtClean="0">
                <a:solidFill>
                  <a:srgbClr val="002060"/>
                </a:solidFill>
              </a:rPr>
              <a:t>und eine </a:t>
            </a:r>
            <a:r>
              <a:rPr lang="de-DE" altLang="de-DE" sz="1400" b="1" dirty="0" smtClean="0">
                <a:solidFill>
                  <a:srgbClr val="002060"/>
                </a:solidFill>
              </a:rPr>
              <a:t>Wetter-station sind im </a:t>
            </a:r>
            <a:r>
              <a:rPr lang="de-DE" altLang="de-DE" sz="1400" b="1" dirty="0" smtClean="0">
                <a:solidFill>
                  <a:srgbClr val="002060"/>
                </a:solidFill>
              </a:rPr>
              <a:t>Einsatz</a:t>
            </a:r>
            <a:r>
              <a:rPr lang="de-DE" altLang="de-DE" sz="1400" dirty="0" smtClean="0">
                <a:solidFill>
                  <a:srgbClr val="002060"/>
                </a:solidFill>
              </a:rPr>
              <a:t>, </a:t>
            </a:r>
            <a:r>
              <a:rPr lang="de-DE" altLang="de-DE" sz="1400" dirty="0" smtClean="0">
                <a:solidFill>
                  <a:srgbClr val="002060"/>
                </a:solidFill>
              </a:rPr>
              <a:t>ein </a:t>
            </a:r>
            <a:r>
              <a:rPr lang="de-DE" altLang="de-DE" sz="1400" b="1" dirty="0" smtClean="0">
                <a:solidFill>
                  <a:srgbClr val="002060"/>
                </a:solidFill>
              </a:rPr>
              <a:t>Tipi </a:t>
            </a:r>
            <a:r>
              <a:rPr lang="de-DE" altLang="de-DE" sz="1400" dirty="0" smtClean="0">
                <a:solidFill>
                  <a:srgbClr val="002060"/>
                </a:solidFill>
              </a:rPr>
              <a:t>und weitere </a:t>
            </a:r>
            <a:r>
              <a:rPr lang="de-DE" altLang="de-DE" sz="1400" b="1" dirty="0" smtClean="0">
                <a:solidFill>
                  <a:srgbClr val="002060"/>
                </a:solidFill>
              </a:rPr>
              <a:t>Hochbeete</a:t>
            </a:r>
            <a:r>
              <a:rPr lang="de-DE" altLang="de-DE" sz="1400" dirty="0" smtClean="0">
                <a:solidFill>
                  <a:srgbClr val="002060"/>
                </a:solidFill>
              </a:rPr>
              <a:t> sind </a:t>
            </a:r>
            <a:r>
              <a:rPr lang="de-DE" altLang="de-DE" sz="1400" dirty="0" smtClean="0">
                <a:solidFill>
                  <a:srgbClr val="002060"/>
                </a:solidFill>
              </a:rPr>
              <a:t>in der Entstehung.</a:t>
            </a:r>
          </a:p>
        </p:txBody>
      </p:sp>
      <p:pic>
        <p:nvPicPr>
          <p:cNvPr id="25" name="Grafik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5816" y="4082888"/>
            <a:ext cx="2974622" cy="2225389"/>
          </a:xfrm>
          <a:prstGeom prst="rect">
            <a:avLst/>
          </a:prstGeom>
        </p:spPr>
      </p:pic>
      <p:sp>
        <p:nvSpPr>
          <p:cNvPr id="26" name="Rechteck 25"/>
          <p:cNvSpPr/>
          <p:nvPr/>
        </p:nvSpPr>
        <p:spPr>
          <a:xfrm>
            <a:off x="9624342" y="3790765"/>
            <a:ext cx="2055040" cy="1815882"/>
          </a:xfrm>
          <a:prstGeom prst="rect">
            <a:avLst/>
          </a:prstGeom>
        </p:spPr>
        <p:txBody>
          <a:bodyPr wrap="square">
            <a:spAutoFit/>
          </a:bodyPr>
          <a:lstStyle/>
          <a:p>
            <a:pPr algn="just" eaLnBrk="1" hangingPunct="1"/>
            <a:r>
              <a:rPr lang="de-DE" altLang="de-DE" sz="1400" b="1" dirty="0" err="1" smtClean="0">
                <a:solidFill>
                  <a:srgbClr val="002060"/>
                </a:solidFill>
              </a:rPr>
              <a:t>UHRsula</a:t>
            </a:r>
            <a:endParaRPr lang="de-DE" altLang="de-DE" sz="1400" b="1" dirty="0">
              <a:solidFill>
                <a:srgbClr val="002060"/>
              </a:solidFill>
            </a:endParaRPr>
          </a:p>
          <a:p>
            <a:pPr algn="just" eaLnBrk="1" hangingPunct="1"/>
            <a:r>
              <a:rPr lang="de-DE" altLang="de-DE" sz="1400" b="1" dirty="0" smtClean="0">
                <a:solidFill>
                  <a:srgbClr val="002060"/>
                </a:solidFill>
              </a:rPr>
              <a:t>Unser Friedensbaum</a:t>
            </a:r>
          </a:p>
          <a:p>
            <a:pPr algn="just" eaLnBrk="1" hangingPunct="1"/>
            <a:r>
              <a:rPr lang="de-DE" altLang="de-DE" sz="1400" dirty="0" smtClean="0">
                <a:solidFill>
                  <a:srgbClr val="002060"/>
                </a:solidFill>
              </a:rPr>
              <a:t>Mitten in unser </a:t>
            </a:r>
          </a:p>
          <a:p>
            <a:pPr algn="just" eaLnBrk="1" hangingPunct="1"/>
            <a:r>
              <a:rPr lang="de-DE" altLang="de-DE" sz="1400" dirty="0" smtClean="0">
                <a:solidFill>
                  <a:srgbClr val="002060"/>
                </a:solidFill>
              </a:rPr>
              <a:t>Labyrinth pflanzten</a:t>
            </a:r>
          </a:p>
          <a:p>
            <a:pPr algn="just" eaLnBrk="1" hangingPunct="1"/>
            <a:r>
              <a:rPr lang="de-DE" altLang="de-DE" sz="1400" dirty="0" smtClean="0">
                <a:solidFill>
                  <a:srgbClr val="002060"/>
                </a:solidFill>
              </a:rPr>
              <a:t>wir zu Ehren des 70. </a:t>
            </a:r>
          </a:p>
          <a:p>
            <a:pPr algn="just" eaLnBrk="1" hangingPunct="1"/>
            <a:r>
              <a:rPr lang="de-DE" altLang="de-DE" sz="1400" dirty="0" smtClean="0">
                <a:solidFill>
                  <a:srgbClr val="002060"/>
                </a:solidFill>
              </a:rPr>
              <a:t>Geburtstages der</a:t>
            </a:r>
          </a:p>
          <a:p>
            <a:pPr algn="just" eaLnBrk="1" hangingPunct="1"/>
            <a:r>
              <a:rPr lang="de-DE" altLang="de-DE" sz="1400" dirty="0" smtClean="0">
                <a:solidFill>
                  <a:srgbClr val="002060"/>
                </a:solidFill>
              </a:rPr>
              <a:t>Uhrschule unseren</a:t>
            </a:r>
          </a:p>
          <a:p>
            <a:pPr algn="just" eaLnBrk="1" hangingPunct="1"/>
            <a:r>
              <a:rPr lang="de-DE" altLang="de-DE" sz="1400" dirty="0" smtClean="0">
                <a:solidFill>
                  <a:srgbClr val="002060"/>
                </a:solidFill>
              </a:rPr>
              <a:t>Friedensbaum.</a:t>
            </a:r>
            <a:endParaRPr lang="de-DE" altLang="de-DE" sz="1400" dirty="0">
              <a:solidFill>
                <a:srgbClr val="002060"/>
              </a:solidFill>
            </a:endParaRPr>
          </a:p>
        </p:txBody>
      </p:sp>
      <p:pic>
        <p:nvPicPr>
          <p:cNvPr id="27" name="Grafik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89151" y="5580867"/>
            <a:ext cx="1513706" cy="727410"/>
          </a:xfrm>
          <a:prstGeom prst="rect">
            <a:avLst/>
          </a:prstGeom>
        </p:spPr>
      </p:pic>
    </p:spTree>
    <p:extLst>
      <p:ext uri="{BB962C8B-B14F-4D97-AF65-F5344CB8AC3E}">
        <p14:creationId xmlns:p14="http://schemas.microsoft.com/office/powerpoint/2010/main" val="4285331788"/>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86AE613-19CB-41B1-A374-58752CF56299}"/>
              </a:ext>
            </a:extLst>
          </p:cNvPr>
          <p:cNvSpPr txBox="1">
            <a:spLocks noChangeArrowheads="1"/>
          </p:cNvSpPr>
          <p:nvPr/>
        </p:nvSpPr>
        <p:spPr bwMode="auto">
          <a:xfrm>
            <a:off x="729178" y="377173"/>
            <a:ext cx="5009882" cy="6894195"/>
          </a:xfrm>
          <a:prstGeom prst="rect">
            <a:avLst/>
          </a:prstGeom>
          <a:noFill/>
          <a:ln w="9525">
            <a:noFill/>
            <a:miter lim="800000"/>
            <a:headEnd/>
            <a:tailEnd/>
          </a:ln>
        </p:spPr>
        <p:txBody>
          <a:bodyPr wrap="square">
            <a:spAutoFit/>
          </a:bodyPr>
          <a:lstStyle/>
          <a:p>
            <a:pPr indent="1588">
              <a:defRPr/>
            </a:pPr>
            <a:r>
              <a:rPr lang="de-DE" sz="2400" b="1" u="sng" dirty="0">
                <a:solidFill>
                  <a:srgbClr val="92D050"/>
                </a:solidFill>
              </a:rPr>
              <a:t>Unser Schultag</a:t>
            </a:r>
          </a:p>
          <a:p>
            <a:pPr>
              <a:defRPr/>
            </a:pPr>
            <a:endParaRPr lang="de-DE" sz="2000" dirty="0">
              <a:solidFill>
                <a:srgbClr val="002060"/>
              </a:solidFill>
              <a:latin typeface="Arial" charset="0"/>
              <a:cs typeface="Arial" charset="0"/>
            </a:endParaRPr>
          </a:p>
          <a:p>
            <a:pPr>
              <a:defRPr/>
            </a:pPr>
            <a:r>
              <a:rPr lang="de-DE" b="1" dirty="0">
                <a:solidFill>
                  <a:srgbClr val="002060"/>
                </a:solidFill>
                <a:latin typeface="Arial" charset="0"/>
                <a:cs typeface="Arial" charset="0"/>
              </a:rPr>
              <a:t>Klassenlehrerprinzip: </a:t>
            </a:r>
          </a:p>
          <a:p>
            <a:pPr algn="just">
              <a:defRPr/>
            </a:pPr>
            <a:r>
              <a:rPr lang="de-DE" sz="1400" dirty="0">
                <a:solidFill>
                  <a:srgbClr val="002060"/>
                </a:solidFill>
                <a:latin typeface="Arial" charset="0"/>
                <a:cs typeface="Arial" charset="0"/>
              </a:rPr>
              <a:t>Um den Kindern größtmögliche Kontinuität und Struktur zu bieten, wird der </a:t>
            </a:r>
            <a:r>
              <a:rPr lang="de-DE" sz="1400" b="1" dirty="0">
                <a:solidFill>
                  <a:srgbClr val="002060"/>
                </a:solidFill>
                <a:latin typeface="Arial" charset="0"/>
                <a:cs typeface="Arial" charset="0"/>
              </a:rPr>
              <a:t>Großteil der Fächer bei </a:t>
            </a:r>
            <a:r>
              <a:rPr lang="de-DE" sz="1400" b="1" dirty="0" smtClean="0">
                <a:solidFill>
                  <a:srgbClr val="002060"/>
                </a:solidFill>
                <a:latin typeface="Arial" charset="0"/>
                <a:cs typeface="Arial" charset="0"/>
              </a:rPr>
              <a:t>der Klassenlehrkraft </a:t>
            </a:r>
            <a:r>
              <a:rPr lang="de-DE" sz="1400" dirty="0">
                <a:solidFill>
                  <a:srgbClr val="002060"/>
                </a:solidFill>
                <a:latin typeface="Arial" charset="0"/>
                <a:cs typeface="Arial" charset="0"/>
              </a:rPr>
              <a:t>sowie im </a:t>
            </a:r>
            <a:r>
              <a:rPr lang="de-DE" sz="1400" b="1" dirty="0">
                <a:solidFill>
                  <a:srgbClr val="002060"/>
                </a:solidFill>
                <a:latin typeface="Arial" charset="0"/>
                <a:cs typeface="Arial" charset="0"/>
              </a:rPr>
              <a:t>Klassenverband</a:t>
            </a:r>
            <a:r>
              <a:rPr lang="de-DE" sz="1400" dirty="0">
                <a:solidFill>
                  <a:srgbClr val="002060"/>
                </a:solidFill>
                <a:latin typeface="Arial" charset="0"/>
                <a:cs typeface="Arial" charset="0"/>
              </a:rPr>
              <a:t> erteilt. Nach Möglichkeit behalten die Kinder </a:t>
            </a:r>
            <a:r>
              <a:rPr lang="de-DE" sz="1400" dirty="0" smtClean="0">
                <a:solidFill>
                  <a:srgbClr val="002060"/>
                </a:solidFill>
                <a:latin typeface="Arial" charset="0"/>
                <a:cs typeface="Arial" charset="0"/>
              </a:rPr>
              <a:t>diese Klassenlehrkraft </a:t>
            </a:r>
            <a:r>
              <a:rPr lang="de-DE" sz="1400" dirty="0">
                <a:solidFill>
                  <a:srgbClr val="002060"/>
                </a:solidFill>
                <a:latin typeface="Arial" charset="0"/>
                <a:cs typeface="Arial" charset="0"/>
              </a:rPr>
              <a:t>während der gesamten Grundschulzeit. </a:t>
            </a:r>
            <a:endParaRPr lang="de-DE" sz="1400" dirty="0" smtClean="0">
              <a:solidFill>
                <a:srgbClr val="002060"/>
              </a:solidFill>
              <a:latin typeface="Arial" charset="0"/>
              <a:cs typeface="Arial" charset="0"/>
            </a:endParaRPr>
          </a:p>
          <a:p>
            <a:pPr algn="just">
              <a:defRPr/>
            </a:pPr>
            <a:r>
              <a:rPr lang="de-DE" sz="1400" dirty="0" smtClean="0">
                <a:solidFill>
                  <a:srgbClr val="002060"/>
                </a:solidFill>
                <a:latin typeface="Arial" charset="0"/>
                <a:cs typeface="Arial" charset="0"/>
              </a:rPr>
              <a:t>Um die Kinder bestmöglich zu fördern und zu fordern, haben wir in vielen Stunden ein Lehrerteam eingesetzt, das gemeinsam im „team-</a:t>
            </a:r>
            <a:r>
              <a:rPr lang="de-DE" sz="1400" dirty="0" err="1" smtClean="0">
                <a:solidFill>
                  <a:srgbClr val="002060"/>
                </a:solidFill>
                <a:latin typeface="Arial" charset="0"/>
                <a:cs typeface="Arial" charset="0"/>
              </a:rPr>
              <a:t>teaching</a:t>
            </a:r>
            <a:r>
              <a:rPr lang="de-DE" sz="1400" dirty="0" smtClean="0">
                <a:solidFill>
                  <a:srgbClr val="002060"/>
                </a:solidFill>
                <a:latin typeface="Arial" charset="0"/>
                <a:cs typeface="Arial" charset="0"/>
              </a:rPr>
              <a:t>“ unterrichtet.</a:t>
            </a:r>
            <a:endParaRPr lang="de-DE" sz="1400" dirty="0">
              <a:solidFill>
                <a:srgbClr val="002060"/>
              </a:solidFill>
              <a:latin typeface="Arial" charset="0"/>
              <a:cs typeface="Arial" charset="0"/>
            </a:endParaRPr>
          </a:p>
          <a:p>
            <a:pPr algn="just">
              <a:defRPr/>
            </a:pPr>
            <a:endParaRPr lang="de-DE" sz="1400" dirty="0">
              <a:solidFill>
                <a:srgbClr val="002060"/>
              </a:solidFill>
              <a:latin typeface="Arial" charset="0"/>
              <a:cs typeface="Arial" charset="0"/>
            </a:endParaRPr>
          </a:p>
          <a:p>
            <a:pPr algn="just">
              <a:defRPr/>
            </a:pPr>
            <a:r>
              <a:rPr lang="de-DE" sz="1400" dirty="0">
                <a:solidFill>
                  <a:srgbClr val="002060"/>
                </a:solidFill>
                <a:latin typeface="Arial" charset="0"/>
                <a:cs typeface="Arial" charset="0"/>
              </a:rPr>
              <a:t>Viele Kinder besuchen nach dem Unterricht </a:t>
            </a:r>
            <a:r>
              <a:rPr lang="de-DE" sz="1400" dirty="0" smtClean="0">
                <a:solidFill>
                  <a:srgbClr val="002060"/>
                </a:solidFill>
                <a:latin typeface="Arial" charset="0"/>
                <a:cs typeface="Arial" charset="0"/>
              </a:rPr>
              <a:t>täglich die </a:t>
            </a:r>
            <a:r>
              <a:rPr lang="de-DE" sz="1400" dirty="0">
                <a:solidFill>
                  <a:srgbClr val="002060"/>
                </a:solidFill>
                <a:latin typeface="Arial" charset="0"/>
                <a:cs typeface="Arial" charset="0"/>
              </a:rPr>
              <a:t>Angebote der </a:t>
            </a:r>
            <a:r>
              <a:rPr lang="de-DE" sz="1400" b="1" dirty="0" smtClean="0">
                <a:solidFill>
                  <a:srgbClr val="002060"/>
                </a:solidFill>
                <a:latin typeface="Arial" charset="0"/>
                <a:cs typeface="Arial" charset="0"/>
              </a:rPr>
              <a:t>Offenen </a:t>
            </a:r>
            <a:r>
              <a:rPr lang="de-DE" sz="1400" b="1" dirty="0">
                <a:solidFill>
                  <a:srgbClr val="002060"/>
                </a:solidFill>
                <a:latin typeface="Arial" charset="0"/>
                <a:cs typeface="Arial" charset="0"/>
              </a:rPr>
              <a:t>Ganztagsschule (</a:t>
            </a:r>
            <a:r>
              <a:rPr lang="de-DE" sz="1400" b="1" dirty="0" smtClean="0">
                <a:solidFill>
                  <a:srgbClr val="002060"/>
                </a:solidFill>
                <a:latin typeface="Arial" charset="0"/>
                <a:cs typeface="Arial" charset="0"/>
              </a:rPr>
              <a:t>OGS)</a:t>
            </a:r>
            <a:r>
              <a:rPr lang="de-DE" sz="1400" dirty="0">
                <a:solidFill>
                  <a:srgbClr val="002060"/>
                </a:solidFill>
                <a:latin typeface="Arial" charset="0"/>
                <a:cs typeface="Arial" charset="0"/>
              </a:rPr>
              <a:t> </a:t>
            </a:r>
            <a:r>
              <a:rPr lang="de-DE" sz="1400" dirty="0" smtClean="0">
                <a:solidFill>
                  <a:srgbClr val="002060"/>
                </a:solidFill>
                <a:latin typeface="Arial" charset="0"/>
                <a:cs typeface="Arial" charset="0"/>
              </a:rPr>
              <a:t>bis min-</a:t>
            </a:r>
            <a:r>
              <a:rPr lang="de-DE" sz="1400" dirty="0" err="1" smtClean="0">
                <a:solidFill>
                  <a:srgbClr val="002060"/>
                </a:solidFill>
                <a:latin typeface="Arial" charset="0"/>
                <a:cs typeface="Arial" charset="0"/>
              </a:rPr>
              <a:t>destens</a:t>
            </a:r>
            <a:r>
              <a:rPr lang="de-DE" sz="1400" dirty="0" smtClean="0">
                <a:solidFill>
                  <a:srgbClr val="002060"/>
                </a:solidFill>
                <a:latin typeface="Arial" charset="0"/>
                <a:cs typeface="Arial" charset="0"/>
              </a:rPr>
              <a:t> </a:t>
            </a:r>
            <a:r>
              <a:rPr lang="de-DE" sz="1400" dirty="0" smtClean="0">
                <a:solidFill>
                  <a:srgbClr val="002060"/>
                </a:solidFill>
                <a:latin typeface="Arial" charset="0"/>
                <a:cs typeface="Arial" charset="0"/>
              </a:rPr>
              <a:t>15.00 Uhr oder </a:t>
            </a:r>
            <a:r>
              <a:rPr lang="de-DE" sz="1400" dirty="0">
                <a:solidFill>
                  <a:srgbClr val="002060"/>
                </a:solidFill>
                <a:latin typeface="Arial" charset="0"/>
                <a:cs typeface="Arial" charset="0"/>
              </a:rPr>
              <a:t>b</a:t>
            </a:r>
            <a:r>
              <a:rPr lang="de-DE" sz="1400" dirty="0" smtClean="0">
                <a:solidFill>
                  <a:srgbClr val="002060"/>
                </a:solidFill>
                <a:latin typeface="Arial" charset="0"/>
                <a:cs typeface="Arial" charset="0"/>
              </a:rPr>
              <a:t>is spätestens 16.00 </a:t>
            </a:r>
            <a:r>
              <a:rPr lang="de-DE" sz="1400" dirty="0" smtClean="0">
                <a:solidFill>
                  <a:srgbClr val="002060"/>
                </a:solidFill>
                <a:latin typeface="Arial" charset="0"/>
                <a:cs typeface="Arial" charset="0"/>
              </a:rPr>
              <a:t>Uhr.</a:t>
            </a:r>
            <a:endParaRPr lang="de-DE" sz="1400" dirty="0" smtClean="0">
              <a:solidFill>
                <a:srgbClr val="002060"/>
              </a:solidFill>
              <a:latin typeface="Arial" charset="0"/>
              <a:cs typeface="Arial" charset="0"/>
            </a:endParaRPr>
          </a:p>
          <a:p>
            <a:pPr algn="just">
              <a:defRPr/>
            </a:pPr>
            <a:r>
              <a:rPr lang="de-DE" sz="1400" dirty="0" smtClean="0">
                <a:solidFill>
                  <a:srgbClr val="002060"/>
                </a:solidFill>
                <a:latin typeface="Arial" charset="0"/>
                <a:cs typeface="Arial" charset="0"/>
              </a:rPr>
              <a:t>Im Anschluss an den Unterricht findet aktuell für Kinder der Klassen 1 und 2 an zwei Tagen in der Woche eine </a:t>
            </a:r>
            <a:r>
              <a:rPr lang="de-DE" sz="1400" b="1" dirty="0" smtClean="0">
                <a:solidFill>
                  <a:srgbClr val="002060"/>
                </a:solidFill>
                <a:latin typeface="Arial" charset="0"/>
                <a:cs typeface="Arial" charset="0"/>
              </a:rPr>
              <a:t>Lernzeit</a:t>
            </a:r>
            <a:r>
              <a:rPr lang="de-DE" sz="1400" dirty="0" smtClean="0">
                <a:solidFill>
                  <a:srgbClr val="002060"/>
                </a:solidFill>
                <a:latin typeface="Arial" charset="0"/>
                <a:cs typeface="Arial" charset="0"/>
              </a:rPr>
              <a:t> statt, die von den Lehrkräften geleitet wird. Für die Kinder der Klassen 3 und 4 findet diese </a:t>
            </a:r>
            <a:r>
              <a:rPr lang="de-DE" sz="1400" b="1" dirty="0" smtClean="0">
                <a:solidFill>
                  <a:srgbClr val="002060"/>
                </a:solidFill>
                <a:latin typeface="Arial" charset="0"/>
                <a:cs typeface="Arial" charset="0"/>
              </a:rPr>
              <a:t>Lernzeit</a:t>
            </a:r>
            <a:r>
              <a:rPr lang="de-DE" sz="1400" dirty="0" smtClean="0">
                <a:solidFill>
                  <a:srgbClr val="002060"/>
                </a:solidFill>
                <a:latin typeface="Arial" charset="0"/>
                <a:cs typeface="Arial" charset="0"/>
              </a:rPr>
              <a:t> an drei Tagen in der Woche im Anschluss am Unterricht statt.</a:t>
            </a:r>
          </a:p>
          <a:p>
            <a:pPr algn="just">
              <a:defRPr/>
            </a:pPr>
            <a:r>
              <a:rPr lang="de-DE" sz="1400" dirty="0" smtClean="0">
                <a:solidFill>
                  <a:srgbClr val="002060"/>
                </a:solidFill>
                <a:latin typeface="Arial" charset="0"/>
                <a:cs typeface="Arial" charset="0"/>
              </a:rPr>
              <a:t>Nach den jeweiligen Lernzeiten gehen die Kinder in ihre OGS Gruppen (aktuell haben wir </a:t>
            </a:r>
            <a:r>
              <a:rPr lang="de-DE" sz="1400" dirty="0" smtClean="0">
                <a:solidFill>
                  <a:srgbClr val="002060"/>
                </a:solidFill>
                <a:latin typeface="Arial" charset="0"/>
                <a:cs typeface="Arial" charset="0"/>
              </a:rPr>
              <a:t>4 </a:t>
            </a:r>
            <a:r>
              <a:rPr lang="de-DE" sz="1400" dirty="0" smtClean="0">
                <a:solidFill>
                  <a:srgbClr val="002060"/>
                </a:solidFill>
                <a:latin typeface="Arial" charset="0"/>
                <a:cs typeface="Arial" charset="0"/>
              </a:rPr>
              <a:t>Gruppen, die </a:t>
            </a:r>
            <a:r>
              <a:rPr lang="de-DE" sz="1400" dirty="0" smtClean="0">
                <a:solidFill>
                  <a:srgbClr val="002060"/>
                </a:solidFill>
                <a:latin typeface="Arial" charset="0"/>
                <a:cs typeface="Arial" charset="0"/>
              </a:rPr>
              <a:t>jahr-</a:t>
            </a:r>
            <a:r>
              <a:rPr lang="de-DE" sz="1400" dirty="0" err="1" smtClean="0">
                <a:solidFill>
                  <a:srgbClr val="002060"/>
                </a:solidFill>
                <a:latin typeface="Arial" charset="0"/>
                <a:cs typeface="Arial" charset="0"/>
              </a:rPr>
              <a:t>gangsgemischt</a:t>
            </a:r>
            <a:r>
              <a:rPr lang="de-DE" sz="1400" dirty="0" smtClean="0">
                <a:solidFill>
                  <a:srgbClr val="002060"/>
                </a:solidFill>
                <a:latin typeface="Arial" charset="0"/>
                <a:cs typeface="Arial" charset="0"/>
              </a:rPr>
              <a:t> </a:t>
            </a:r>
            <a:r>
              <a:rPr lang="de-DE" sz="1400" dirty="0" smtClean="0">
                <a:solidFill>
                  <a:srgbClr val="002060"/>
                </a:solidFill>
                <a:latin typeface="Arial" charset="0"/>
                <a:cs typeface="Arial" charset="0"/>
              </a:rPr>
              <a:t>sind) und im Anschluss zum Mittagessen.</a:t>
            </a:r>
            <a:endParaRPr lang="de-DE" sz="1400" dirty="0">
              <a:solidFill>
                <a:srgbClr val="002060"/>
              </a:solidFill>
              <a:latin typeface="Arial" charset="0"/>
              <a:cs typeface="Arial" charset="0"/>
            </a:endParaRPr>
          </a:p>
          <a:p>
            <a:pPr algn="just">
              <a:defRPr/>
            </a:pPr>
            <a:r>
              <a:rPr lang="de-DE" sz="1400" dirty="0" smtClean="0">
                <a:solidFill>
                  <a:srgbClr val="002060"/>
                </a:solidFill>
                <a:latin typeface="Arial" charset="0"/>
                <a:cs typeface="Arial" charset="0"/>
              </a:rPr>
              <a:t>In der OGS nehmen die Kinder </a:t>
            </a:r>
            <a:r>
              <a:rPr lang="de-DE" sz="1400" dirty="0">
                <a:solidFill>
                  <a:srgbClr val="002060"/>
                </a:solidFill>
                <a:latin typeface="Arial" charset="0"/>
                <a:cs typeface="Arial" charset="0"/>
              </a:rPr>
              <a:t>an Projekten und verschiedenen </a:t>
            </a:r>
            <a:r>
              <a:rPr lang="de-DE" sz="1400" dirty="0" smtClean="0">
                <a:solidFill>
                  <a:srgbClr val="002060"/>
                </a:solidFill>
                <a:latin typeface="Arial" charset="0"/>
                <a:cs typeface="Arial" charset="0"/>
              </a:rPr>
              <a:t>Spiel-, Bastel- und/oder Sportangeboten teil. Der Träger unserer OGS ist der </a:t>
            </a:r>
            <a:r>
              <a:rPr lang="de-DE" sz="1400" b="1" dirty="0" err="1" smtClean="0">
                <a:solidFill>
                  <a:srgbClr val="002060"/>
                </a:solidFill>
                <a:latin typeface="Arial" charset="0"/>
                <a:cs typeface="Arial" charset="0"/>
              </a:rPr>
              <a:t>SCI:Moers</a:t>
            </a:r>
            <a:r>
              <a:rPr lang="de-DE" sz="1400" dirty="0" smtClean="0">
                <a:latin typeface="Arial" charset="0"/>
                <a:cs typeface="Arial" charset="0"/>
              </a:rPr>
              <a:t>.</a:t>
            </a:r>
          </a:p>
          <a:p>
            <a:pPr>
              <a:defRPr/>
            </a:pPr>
            <a:endParaRPr lang="de-DE" sz="2000" dirty="0">
              <a:latin typeface="Arial" charset="0"/>
              <a:cs typeface="Arial" charset="0"/>
            </a:endParaRPr>
          </a:p>
          <a:p>
            <a:pPr indent="1588">
              <a:defRPr/>
            </a:pPr>
            <a:endParaRPr lang="de-DE" dirty="0">
              <a:latin typeface="Arial" charset="0"/>
              <a:cs typeface="Arial" charset="0"/>
            </a:endParaRPr>
          </a:p>
          <a:p>
            <a:pPr indent="1588">
              <a:defRPr/>
            </a:pPr>
            <a:endParaRPr lang="de-DE" dirty="0">
              <a:latin typeface="Arial" charset="0"/>
              <a:cs typeface="Arial" charset="0"/>
            </a:endParaRPr>
          </a:p>
        </p:txBody>
      </p:sp>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243" y="1281486"/>
            <a:ext cx="5497483" cy="4123112"/>
          </a:xfrm>
          <a:prstGeom prst="rect">
            <a:avLst/>
          </a:prstGeom>
        </p:spPr>
      </p:pic>
    </p:spTree>
    <p:extLst>
      <p:ext uri="{BB962C8B-B14F-4D97-AF65-F5344CB8AC3E}">
        <p14:creationId xmlns:p14="http://schemas.microsoft.com/office/powerpoint/2010/main" val="3803728478"/>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675"/>
            <a:ext cx="1448666" cy="1281486"/>
          </a:xfrm>
          <a:prstGeom prst="rect">
            <a:avLst/>
          </a:prstGeom>
          <a:noFill/>
          <a:ln>
            <a:noFill/>
          </a:ln>
        </p:spPr>
      </p:pic>
      <p:sp>
        <p:nvSpPr>
          <p:cNvPr id="2" name="Textfeld 1"/>
          <p:cNvSpPr txBox="1"/>
          <p:nvPr/>
        </p:nvSpPr>
        <p:spPr>
          <a:xfrm>
            <a:off x="1036982" y="755579"/>
            <a:ext cx="5834130" cy="461665"/>
          </a:xfrm>
          <a:prstGeom prst="rect">
            <a:avLst/>
          </a:prstGeom>
          <a:noFill/>
        </p:spPr>
        <p:txBody>
          <a:bodyPr wrap="square" rtlCol="0">
            <a:spAutoFit/>
          </a:bodyPr>
          <a:lstStyle/>
          <a:p>
            <a:r>
              <a:rPr lang="de-DE" sz="2400" b="1" u="sng" dirty="0">
                <a:solidFill>
                  <a:srgbClr val="92D050"/>
                </a:solidFill>
              </a:rPr>
              <a:t>Soziales Lernen an der Uhrschule</a:t>
            </a:r>
          </a:p>
        </p:txBody>
      </p:sp>
      <p:sp>
        <p:nvSpPr>
          <p:cNvPr id="3" name="Textfeld 2"/>
          <p:cNvSpPr txBox="1"/>
          <p:nvPr/>
        </p:nvSpPr>
        <p:spPr>
          <a:xfrm>
            <a:off x="1036982" y="3912001"/>
            <a:ext cx="4828657" cy="1708160"/>
          </a:xfrm>
          <a:prstGeom prst="rect">
            <a:avLst/>
          </a:prstGeom>
          <a:noFill/>
        </p:spPr>
        <p:txBody>
          <a:bodyPr wrap="square" rtlCol="0">
            <a:spAutoFit/>
          </a:bodyPr>
          <a:lstStyle/>
          <a:p>
            <a:pPr algn="just"/>
            <a:r>
              <a:rPr lang="de-DE" sz="1500" dirty="0">
                <a:solidFill>
                  <a:srgbClr val="002060"/>
                </a:solidFill>
              </a:rPr>
              <a:t>Um die Kinder von Anfang an in ihrem Selbstbewusstsein zu stärken, hat jede Klasse wöchentlich </a:t>
            </a:r>
            <a:r>
              <a:rPr lang="de-DE" sz="1500" dirty="0" smtClean="0">
                <a:solidFill>
                  <a:srgbClr val="002060"/>
                </a:solidFill>
              </a:rPr>
              <a:t>eine </a:t>
            </a:r>
            <a:r>
              <a:rPr lang="de-DE" sz="1500" b="1" dirty="0" smtClean="0">
                <a:solidFill>
                  <a:srgbClr val="002060"/>
                </a:solidFill>
              </a:rPr>
              <a:t>„Klassenratsstunde“</a:t>
            </a:r>
            <a:r>
              <a:rPr lang="de-DE" sz="1500" dirty="0" smtClean="0">
                <a:solidFill>
                  <a:srgbClr val="002060"/>
                </a:solidFill>
              </a:rPr>
              <a:t>.</a:t>
            </a:r>
            <a:endParaRPr lang="de-DE" sz="1500" dirty="0" smtClean="0">
              <a:solidFill>
                <a:srgbClr val="002060"/>
              </a:solidFill>
            </a:endParaRPr>
          </a:p>
          <a:p>
            <a:pPr algn="just"/>
            <a:r>
              <a:rPr lang="de-DE" sz="1500" dirty="0" smtClean="0">
                <a:solidFill>
                  <a:srgbClr val="002060"/>
                </a:solidFill>
              </a:rPr>
              <a:t>Das Programm fördert </a:t>
            </a:r>
            <a:r>
              <a:rPr lang="de-DE" sz="1500" b="1" dirty="0">
                <a:solidFill>
                  <a:srgbClr val="002060"/>
                </a:solidFill>
              </a:rPr>
              <a:t>soziale Kompetenzen </a:t>
            </a:r>
            <a:r>
              <a:rPr lang="de-DE" sz="1500" dirty="0">
                <a:solidFill>
                  <a:srgbClr val="002060"/>
                </a:solidFill>
              </a:rPr>
              <a:t>und unterstützt die Kinder in ihrer </a:t>
            </a:r>
            <a:r>
              <a:rPr lang="de-DE" sz="1500" dirty="0" smtClean="0">
                <a:solidFill>
                  <a:srgbClr val="002060"/>
                </a:solidFill>
              </a:rPr>
              <a:t>Selbstwahrnehmung </a:t>
            </a:r>
            <a:r>
              <a:rPr lang="de-DE" sz="1500" dirty="0">
                <a:solidFill>
                  <a:srgbClr val="002060"/>
                </a:solidFill>
              </a:rPr>
              <a:t>sowie beugt Konflikten vor durch </a:t>
            </a:r>
            <a:r>
              <a:rPr lang="de-DE" sz="1500" dirty="0" smtClean="0">
                <a:solidFill>
                  <a:srgbClr val="002060"/>
                </a:solidFill>
              </a:rPr>
              <a:t>Kommunikations-training </a:t>
            </a:r>
            <a:r>
              <a:rPr lang="de-DE" sz="1500" dirty="0">
                <a:solidFill>
                  <a:srgbClr val="002060"/>
                </a:solidFill>
              </a:rPr>
              <a:t>und </a:t>
            </a:r>
            <a:r>
              <a:rPr lang="de-DE" sz="1500" dirty="0" smtClean="0">
                <a:solidFill>
                  <a:srgbClr val="002060"/>
                </a:solidFill>
              </a:rPr>
              <a:t>Rollenspiele</a:t>
            </a:r>
            <a:r>
              <a:rPr lang="de-DE" sz="1500" dirty="0">
                <a:solidFill>
                  <a:srgbClr val="002060"/>
                </a:solidFill>
              </a:rPr>
              <a:t>. </a:t>
            </a:r>
          </a:p>
        </p:txBody>
      </p:sp>
      <p:sp>
        <p:nvSpPr>
          <p:cNvPr id="4" name="Textfeld 3"/>
          <p:cNvSpPr txBox="1"/>
          <p:nvPr/>
        </p:nvSpPr>
        <p:spPr>
          <a:xfrm>
            <a:off x="1036983" y="1474762"/>
            <a:ext cx="4828657" cy="1708160"/>
          </a:xfrm>
          <a:prstGeom prst="rect">
            <a:avLst/>
          </a:prstGeom>
          <a:noFill/>
        </p:spPr>
        <p:txBody>
          <a:bodyPr wrap="square" rtlCol="0">
            <a:spAutoFit/>
          </a:bodyPr>
          <a:lstStyle/>
          <a:p>
            <a:pPr algn="just"/>
            <a:r>
              <a:rPr lang="de-DE" sz="1500" dirty="0">
                <a:solidFill>
                  <a:srgbClr val="002060"/>
                </a:solidFill>
              </a:rPr>
              <a:t>Für das gemeinsame Leben und Lernen im Klassenverband werden im Rahmen der Schulordnung in den Klassen </a:t>
            </a:r>
            <a:r>
              <a:rPr lang="de-DE" sz="1500" b="1" dirty="0">
                <a:solidFill>
                  <a:srgbClr val="002060"/>
                </a:solidFill>
              </a:rPr>
              <a:t>gemeinsame Regeln</a:t>
            </a:r>
            <a:r>
              <a:rPr lang="de-DE" sz="1500" dirty="0">
                <a:solidFill>
                  <a:srgbClr val="002060"/>
                </a:solidFill>
              </a:rPr>
              <a:t> erarbeitet und gepflegt. </a:t>
            </a:r>
          </a:p>
          <a:p>
            <a:pPr algn="just"/>
            <a:r>
              <a:rPr lang="de-DE" sz="1500" dirty="0">
                <a:solidFill>
                  <a:srgbClr val="002060"/>
                </a:solidFill>
              </a:rPr>
              <a:t>Zur Stärkung des Zusammenhaltes finden regelmäßig </a:t>
            </a:r>
            <a:r>
              <a:rPr lang="de-DE" sz="1500" b="1" dirty="0">
                <a:solidFill>
                  <a:srgbClr val="002060"/>
                </a:solidFill>
              </a:rPr>
              <a:t>gemeinsame </a:t>
            </a:r>
            <a:r>
              <a:rPr lang="de-DE" sz="1500" b="1" dirty="0" smtClean="0">
                <a:solidFill>
                  <a:srgbClr val="002060"/>
                </a:solidFill>
              </a:rPr>
              <a:t>Spielzeiten</a:t>
            </a:r>
            <a:r>
              <a:rPr lang="de-DE" sz="1500" dirty="0" smtClean="0">
                <a:solidFill>
                  <a:srgbClr val="002060"/>
                </a:solidFill>
              </a:rPr>
              <a:t>, </a:t>
            </a:r>
            <a:r>
              <a:rPr lang="de-DE" sz="1500" b="1" dirty="0" smtClean="0">
                <a:solidFill>
                  <a:srgbClr val="002060"/>
                </a:solidFill>
              </a:rPr>
              <a:t>Ausflüge</a:t>
            </a:r>
            <a:r>
              <a:rPr lang="de-DE" sz="1500" dirty="0" smtClean="0">
                <a:solidFill>
                  <a:srgbClr val="002060"/>
                </a:solidFill>
              </a:rPr>
              <a:t> </a:t>
            </a:r>
            <a:r>
              <a:rPr lang="de-DE" sz="1500" dirty="0">
                <a:solidFill>
                  <a:srgbClr val="002060"/>
                </a:solidFill>
              </a:rPr>
              <a:t>und </a:t>
            </a:r>
            <a:r>
              <a:rPr lang="de-DE" sz="1500" b="1" dirty="0">
                <a:solidFill>
                  <a:srgbClr val="002060"/>
                </a:solidFill>
              </a:rPr>
              <a:t>Feste im Jahreskreis </a:t>
            </a:r>
            <a:r>
              <a:rPr lang="de-DE" sz="1500" dirty="0">
                <a:solidFill>
                  <a:srgbClr val="002060"/>
                </a:solidFill>
              </a:rPr>
              <a:t>statt.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389118" y="2315899"/>
            <a:ext cx="4964892" cy="319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961067" y="1181985"/>
            <a:ext cx="2536666" cy="190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8889" y="4163462"/>
            <a:ext cx="2549699" cy="1912274"/>
          </a:xfrm>
          <a:prstGeom prst="rect">
            <a:avLst/>
          </a:prstGeom>
        </p:spPr>
      </p:pic>
    </p:spTree>
    <p:extLst>
      <p:ext uri="{BB962C8B-B14F-4D97-AF65-F5344CB8AC3E}">
        <p14:creationId xmlns:p14="http://schemas.microsoft.com/office/powerpoint/2010/main" val="2418766080"/>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675"/>
            <a:ext cx="1448666" cy="1281486"/>
          </a:xfrm>
          <a:prstGeom prst="rect">
            <a:avLst/>
          </a:prstGeom>
          <a:noFill/>
          <a:ln>
            <a:noFill/>
          </a:ln>
        </p:spPr>
      </p:pic>
      <p:sp>
        <p:nvSpPr>
          <p:cNvPr id="2" name="Textfeld 1"/>
          <p:cNvSpPr txBox="1"/>
          <p:nvPr/>
        </p:nvSpPr>
        <p:spPr>
          <a:xfrm>
            <a:off x="1036982" y="791781"/>
            <a:ext cx="5834130" cy="830997"/>
          </a:xfrm>
          <a:prstGeom prst="rect">
            <a:avLst/>
          </a:prstGeom>
          <a:noFill/>
        </p:spPr>
        <p:txBody>
          <a:bodyPr wrap="square" rtlCol="0">
            <a:spAutoFit/>
          </a:bodyPr>
          <a:lstStyle/>
          <a:p>
            <a:r>
              <a:rPr lang="de-DE" sz="2400" b="1" u="sng" dirty="0" smtClean="0">
                <a:solidFill>
                  <a:srgbClr val="92D050"/>
                </a:solidFill>
              </a:rPr>
              <a:t>Klassenrat / Kinderparlament und</a:t>
            </a:r>
          </a:p>
          <a:p>
            <a:r>
              <a:rPr lang="de-DE" sz="2400" b="1" u="sng" dirty="0" smtClean="0">
                <a:solidFill>
                  <a:srgbClr val="92D050"/>
                </a:solidFill>
              </a:rPr>
              <a:t>Schulregel des Monats</a:t>
            </a:r>
            <a:endParaRPr lang="de-DE" sz="2400" b="1" u="sng" dirty="0">
              <a:solidFill>
                <a:srgbClr val="92D050"/>
              </a:solidFill>
            </a:endParaRPr>
          </a:p>
        </p:txBody>
      </p:sp>
      <p:sp>
        <p:nvSpPr>
          <p:cNvPr id="4" name="Textfeld 3"/>
          <p:cNvSpPr txBox="1"/>
          <p:nvPr/>
        </p:nvSpPr>
        <p:spPr>
          <a:xfrm>
            <a:off x="1036982" y="1580980"/>
            <a:ext cx="4828657" cy="2631490"/>
          </a:xfrm>
          <a:prstGeom prst="rect">
            <a:avLst/>
          </a:prstGeom>
          <a:noFill/>
        </p:spPr>
        <p:txBody>
          <a:bodyPr wrap="square" rtlCol="0">
            <a:spAutoFit/>
          </a:bodyPr>
          <a:lstStyle/>
          <a:p>
            <a:pPr algn="just"/>
            <a:r>
              <a:rPr lang="de-DE" sz="1500" dirty="0" smtClean="0">
                <a:solidFill>
                  <a:srgbClr val="002060"/>
                </a:solidFill>
              </a:rPr>
              <a:t>In jeder Klasse findet einmal wöchentlich der </a:t>
            </a:r>
            <a:r>
              <a:rPr lang="de-DE" sz="1500" b="1" dirty="0" smtClean="0">
                <a:solidFill>
                  <a:srgbClr val="002060"/>
                </a:solidFill>
              </a:rPr>
              <a:t>Klassenrat</a:t>
            </a:r>
            <a:r>
              <a:rPr lang="de-DE" sz="1500" dirty="0" smtClean="0">
                <a:solidFill>
                  <a:srgbClr val="002060"/>
                </a:solidFill>
              </a:rPr>
              <a:t> statt. Hier werden u.a. auch Wünsche der Kinder für ihre Uhrschule besprochen. Aus jeder Klasse nehmen in regelmäßigen Abständen 2 gewählte Kinder an einer </a:t>
            </a:r>
            <a:r>
              <a:rPr lang="de-DE" sz="1500" b="1" dirty="0" smtClean="0">
                <a:solidFill>
                  <a:srgbClr val="002060"/>
                </a:solidFill>
              </a:rPr>
              <a:t>Kinderparlamentssitzung</a:t>
            </a:r>
            <a:r>
              <a:rPr lang="de-DE" sz="1500" dirty="0" smtClean="0">
                <a:solidFill>
                  <a:srgbClr val="002060"/>
                </a:solidFill>
              </a:rPr>
              <a:t> mit der Schulsozialarbeiterin teil. Die hier zusammen-getragenen Punkte werden an die Schulleitung und in die Lehrerkonferenz gegeben.</a:t>
            </a:r>
          </a:p>
          <a:p>
            <a:pPr algn="just"/>
            <a:r>
              <a:rPr lang="de-DE" sz="1500" dirty="0" smtClean="0">
                <a:solidFill>
                  <a:srgbClr val="002060"/>
                </a:solidFill>
              </a:rPr>
              <a:t>Erste Anliegen der Kinder konnten somit schnell umgesetzt werden.</a:t>
            </a:r>
          </a:p>
          <a:p>
            <a:pPr algn="just"/>
            <a:endParaRPr lang="de-DE" sz="1500" dirty="0">
              <a:solidFill>
                <a:srgbClr val="002060"/>
              </a:solidFill>
            </a:endParaRPr>
          </a:p>
        </p:txBody>
      </p:sp>
      <p:sp>
        <p:nvSpPr>
          <p:cNvPr id="9" name="Textfeld 8"/>
          <p:cNvSpPr txBox="1"/>
          <p:nvPr/>
        </p:nvSpPr>
        <p:spPr>
          <a:xfrm>
            <a:off x="6091604" y="1580980"/>
            <a:ext cx="4828657" cy="1246495"/>
          </a:xfrm>
          <a:prstGeom prst="rect">
            <a:avLst/>
          </a:prstGeom>
          <a:noFill/>
        </p:spPr>
        <p:txBody>
          <a:bodyPr wrap="square" rtlCol="0">
            <a:spAutoFit/>
          </a:bodyPr>
          <a:lstStyle/>
          <a:p>
            <a:pPr algn="just"/>
            <a:r>
              <a:rPr lang="de-DE" sz="1500" dirty="0" smtClean="0">
                <a:solidFill>
                  <a:srgbClr val="002060"/>
                </a:solidFill>
              </a:rPr>
              <a:t>Seit dem Schuljahr 2023/24 gibt es eine „Schulregel des Monats“, die in den Klassen besprochen, geübt und honoriert werden. </a:t>
            </a:r>
          </a:p>
          <a:p>
            <a:pPr algn="just"/>
            <a:endParaRPr lang="de-DE" sz="1500" dirty="0">
              <a:solidFill>
                <a:srgbClr val="002060"/>
              </a:solidFill>
            </a:endParaRPr>
          </a:p>
          <a:p>
            <a:pPr algn="just"/>
            <a:endParaRPr lang="de-DE" sz="1500" dirty="0">
              <a:solidFill>
                <a:srgbClr val="002060"/>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528" y="3920772"/>
            <a:ext cx="2688459" cy="2016343"/>
          </a:xfrm>
          <a:prstGeom prst="rect">
            <a:avLst/>
          </a:prstGeom>
        </p:spPr>
      </p:pic>
      <p:sp>
        <p:nvSpPr>
          <p:cNvPr id="8" name="Rechteck 7"/>
          <p:cNvSpPr/>
          <p:nvPr/>
        </p:nvSpPr>
        <p:spPr>
          <a:xfrm>
            <a:off x="1036982" y="3920772"/>
            <a:ext cx="2003501" cy="2631490"/>
          </a:xfrm>
          <a:prstGeom prst="rect">
            <a:avLst/>
          </a:prstGeom>
        </p:spPr>
        <p:txBody>
          <a:bodyPr wrap="square">
            <a:spAutoFit/>
          </a:bodyPr>
          <a:lstStyle/>
          <a:p>
            <a:pPr algn="just"/>
            <a:r>
              <a:rPr lang="de-DE" sz="1500" dirty="0">
                <a:solidFill>
                  <a:srgbClr val="002060"/>
                </a:solidFill>
              </a:rPr>
              <a:t>Ebenfalls treffen wir uns mit allen Kindern und Lehrkräften zu </a:t>
            </a:r>
            <a:r>
              <a:rPr lang="de-DE" sz="1500" dirty="0" smtClean="0">
                <a:solidFill>
                  <a:srgbClr val="002060"/>
                </a:solidFill>
              </a:rPr>
              <a:t>besonderen Anlässen zu einer </a:t>
            </a:r>
            <a:r>
              <a:rPr lang="de-DE" sz="1500" b="1" dirty="0" smtClean="0">
                <a:solidFill>
                  <a:srgbClr val="002060"/>
                </a:solidFill>
              </a:rPr>
              <a:t>Schulversammlung</a:t>
            </a:r>
            <a:r>
              <a:rPr lang="de-DE" sz="1500" dirty="0" smtClean="0">
                <a:solidFill>
                  <a:srgbClr val="002060"/>
                </a:solidFill>
              </a:rPr>
              <a:t>, </a:t>
            </a:r>
            <a:r>
              <a:rPr lang="de-DE" sz="1500" dirty="0">
                <a:solidFill>
                  <a:srgbClr val="002060"/>
                </a:solidFill>
              </a:rPr>
              <a:t>um etwas besonders hervorzuheben oder auch </a:t>
            </a:r>
            <a:r>
              <a:rPr lang="de-DE" sz="1500" dirty="0" smtClean="0">
                <a:solidFill>
                  <a:srgbClr val="002060"/>
                </a:solidFill>
              </a:rPr>
              <a:t>z.B. gemein-sam </a:t>
            </a:r>
            <a:r>
              <a:rPr lang="de-DE" sz="1500" dirty="0">
                <a:solidFill>
                  <a:srgbClr val="002060"/>
                </a:solidFill>
              </a:rPr>
              <a:t>im Advent zu </a:t>
            </a:r>
            <a:r>
              <a:rPr lang="de-DE" sz="1500" dirty="0" smtClean="0">
                <a:solidFill>
                  <a:srgbClr val="002060"/>
                </a:solidFill>
              </a:rPr>
              <a:t>singen</a:t>
            </a:r>
            <a:r>
              <a:rPr lang="de-DE" sz="1500" dirty="0">
                <a:solidFill>
                  <a:srgbClr val="002060"/>
                </a:solidFill>
              </a:rPr>
              <a:t>.</a:t>
            </a:r>
            <a:endParaRPr lang="de-DE" sz="1500" dirty="0">
              <a:solidFill>
                <a:srgbClr val="002060"/>
              </a:solidFill>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077" y="2608500"/>
            <a:ext cx="2307290" cy="3727626"/>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6461" y="2589792"/>
            <a:ext cx="2601206" cy="3746334"/>
          </a:xfrm>
          <a:prstGeom prst="rect">
            <a:avLst/>
          </a:prstGeom>
        </p:spPr>
      </p:pic>
    </p:spTree>
    <p:extLst>
      <p:ext uri="{BB962C8B-B14F-4D97-AF65-F5344CB8AC3E}">
        <p14:creationId xmlns:p14="http://schemas.microsoft.com/office/powerpoint/2010/main" val="9513779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a:extLst>
              <a:ext uri="{FF2B5EF4-FFF2-40B4-BE49-F238E27FC236}">
                <a16:creationId xmlns:a16="http://schemas.microsoft.com/office/drawing/2014/main" id="{AD724425-060E-42BC-AFD8-A438B200AAE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43230" y="1134429"/>
            <a:ext cx="2303893" cy="1260000"/>
          </a:xfrm>
          <a:prstGeom prst="rect">
            <a:avLst/>
          </a:prstGeom>
          <a:ln>
            <a:noFill/>
          </a:ln>
          <a:effectLst>
            <a:outerShdw blurRad="292100" dist="139700" dir="2700000" algn="tl" rotWithShape="0">
              <a:srgbClr val="333333">
                <a:alpha val="65000"/>
              </a:srgbClr>
            </a:outerShdw>
          </a:effectLst>
        </p:spPr>
      </p:pic>
      <p:sp>
        <p:nvSpPr>
          <p:cNvPr id="9" name="Textfeld 4">
            <a:extLst>
              <a:ext uri="{FF2B5EF4-FFF2-40B4-BE49-F238E27FC236}">
                <a16:creationId xmlns:a16="http://schemas.microsoft.com/office/drawing/2014/main" id="{74DA42EC-487F-4C21-A8E2-F56E6E431023}"/>
              </a:ext>
            </a:extLst>
          </p:cNvPr>
          <p:cNvSpPr txBox="1">
            <a:spLocks noChangeArrowheads="1"/>
          </p:cNvSpPr>
          <p:nvPr/>
        </p:nvSpPr>
        <p:spPr bwMode="auto">
          <a:xfrm>
            <a:off x="853009" y="572616"/>
            <a:ext cx="755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u="sng" dirty="0" smtClean="0">
                <a:solidFill>
                  <a:srgbClr val="92D050"/>
                </a:solidFill>
              </a:rPr>
              <a:t>Kooperationen </a:t>
            </a:r>
            <a:r>
              <a:rPr lang="de-DE" altLang="de-DE" sz="2400" b="1" u="sng" dirty="0" smtClean="0">
                <a:solidFill>
                  <a:srgbClr val="92D050"/>
                </a:solidFill>
              </a:rPr>
              <a:t>mit… </a:t>
            </a:r>
            <a:endParaRPr lang="de-DE" altLang="de-DE" sz="2400" b="1" u="sng" dirty="0">
              <a:solidFill>
                <a:srgbClr val="92D050"/>
              </a:solidFill>
            </a:endParaRPr>
          </a:p>
        </p:txBody>
      </p:sp>
      <p:pic>
        <p:nvPicPr>
          <p:cNvPr id="3074" name="Picture 2" descr="https://image.jimcdn.com/app/cms/image/transf/dimension=88x1024:format=jpg/path/s1dfd5d038c14e7eb/image/i19d14cc89cb04388/version/1563445631/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296" y="1212100"/>
            <a:ext cx="1606842" cy="22459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age.jimcdn.com/app/cms/image/transf/none/path/s1dfd5d038c14e7eb/image/i8f1f42fb207ac2fc/version/1475060524/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224" y="5191932"/>
            <a:ext cx="4857750" cy="742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age.jimcdn.com/app/cms/image/transf/none/path/s1dfd5d038c14e7eb/image/ibd010eaa5b6b80af/version/1536786685/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745" y="1160217"/>
            <a:ext cx="2018487" cy="17605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 Klasse 2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6918" y="2899820"/>
            <a:ext cx="54768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descr="uhrschule_logo"/>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5378809">
            <a:off x="8821637" y="3648396"/>
            <a:ext cx="2249158" cy="168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869" y="4081923"/>
            <a:ext cx="1601932" cy="1201449"/>
          </a:xfrm>
          <a:prstGeom prst="rect">
            <a:avLst/>
          </a:prstGeom>
        </p:spPr>
      </p:pic>
      <p:sp>
        <p:nvSpPr>
          <p:cNvPr id="3" name="Textfeld 2"/>
          <p:cNvSpPr txBox="1"/>
          <p:nvPr/>
        </p:nvSpPr>
        <p:spPr>
          <a:xfrm>
            <a:off x="5602851" y="4406541"/>
            <a:ext cx="2236123" cy="369332"/>
          </a:xfrm>
          <a:prstGeom prst="rect">
            <a:avLst/>
          </a:prstGeom>
          <a:noFill/>
        </p:spPr>
        <p:txBody>
          <a:bodyPr wrap="square" rtlCol="0">
            <a:spAutoFit/>
          </a:bodyPr>
          <a:lstStyle/>
          <a:p>
            <a:r>
              <a:rPr lang="de-DE" dirty="0" smtClean="0">
                <a:solidFill>
                  <a:srgbClr val="92D050"/>
                </a:solidFill>
              </a:rPr>
              <a:t>Kindertagesstätten</a:t>
            </a:r>
            <a:endParaRPr lang="de-DE" dirty="0">
              <a:solidFill>
                <a:srgbClr val="92D050"/>
              </a:solidFill>
            </a:endParaRPr>
          </a:p>
        </p:txBody>
      </p:sp>
      <p:sp>
        <p:nvSpPr>
          <p:cNvPr id="13" name="Textfeld 12"/>
          <p:cNvSpPr txBox="1"/>
          <p:nvPr/>
        </p:nvSpPr>
        <p:spPr>
          <a:xfrm>
            <a:off x="8412683" y="6063848"/>
            <a:ext cx="2878843" cy="369332"/>
          </a:xfrm>
          <a:prstGeom prst="rect">
            <a:avLst/>
          </a:prstGeom>
          <a:noFill/>
        </p:spPr>
        <p:txBody>
          <a:bodyPr wrap="square" rtlCol="0">
            <a:spAutoFit/>
          </a:bodyPr>
          <a:lstStyle/>
          <a:p>
            <a:r>
              <a:rPr lang="de-DE" b="1" u="sng" dirty="0" smtClean="0">
                <a:solidFill>
                  <a:srgbClr val="92D050"/>
                </a:solidFill>
              </a:rPr>
              <a:t>… und </a:t>
            </a:r>
            <a:r>
              <a:rPr lang="de-DE" b="1" u="sng" dirty="0" smtClean="0">
                <a:solidFill>
                  <a:srgbClr val="92D050"/>
                </a:solidFill>
              </a:rPr>
              <a:t>mit vielen </a:t>
            </a:r>
            <a:r>
              <a:rPr lang="de-DE" b="1" u="sng" dirty="0" smtClean="0">
                <a:solidFill>
                  <a:srgbClr val="92D050"/>
                </a:solidFill>
              </a:rPr>
              <a:t>mehr!</a:t>
            </a:r>
            <a:endParaRPr lang="de-DE" b="1" u="sng" dirty="0">
              <a:solidFill>
                <a:srgbClr val="92D050"/>
              </a:solidFill>
            </a:endParaRPr>
          </a:p>
        </p:txBody>
      </p:sp>
    </p:spTree>
    <p:extLst>
      <p:ext uri="{BB962C8B-B14F-4D97-AF65-F5344CB8AC3E}">
        <p14:creationId xmlns:p14="http://schemas.microsoft.com/office/powerpoint/2010/main" val="474707977"/>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Textfeld 1"/>
          <p:cNvSpPr txBox="1"/>
          <p:nvPr/>
        </p:nvSpPr>
        <p:spPr>
          <a:xfrm>
            <a:off x="834581" y="817889"/>
            <a:ext cx="7535780" cy="461665"/>
          </a:xfrm>
          <a:prstGeom prst="rect">
            <a:avLst/>
          </a:prstGeom>
          <a:noFill/>
        </p:spPr>
        <p:txBody>
          <a:bodyPr wrap="square" rtlCol="0">
            <a:spAutoFit/>
          </a:bodyPr>
          <a:lstStyle/>
          <a:p>
            <a:r>
              <a:rPr lang="de-DE" sz="2400" b="1" u="sng" dirty="0">
                <a:solidFill>
                  <a:srgbClr val="92D050"/>
                </a:solidFill>
              </a:rPr>
              <a:t>Projekte </a:t>
            </a:r>
            <a:r>
              <a:rPr lang="de-DE" sz="2400" b="1" u="sng" dirty="0" smtClean="0">
                <a:solidFill>
                  <a:srgbClr val="92D050"/>
                </a:solidFill>
              </a:rPr>
              <a:t>und </a:t>
            </a:r>
            <a:r>
              <a:rPr lang="de-DE" sz="2400" b="1" u="sng" dirty="0">
                <a:solidFill>
                  <a:srgbClr val="92D050"/>
                </a:solidFill>
              </a:rPr>
              <a:t>Kooperationen an der Uhrschule</a:t>
            </a:r>
          </a:p>
        </p:txBody>
      </p:sp>
      <p:sp>
        <p:nvSpPr>
          <p:cNvPr id="4" name="Textfeld 3"/>
          <p:cNvSpPr txBox="1"/>
          <p:nvPr/>
        </p:nvSpPr>
        <p:spPr>
          <a:xfrm>
            <a:off x="834581" y="1556212"/>
            <a:ext cx="7253703" cy="2169825"/>
          </a:xfrm>
          <a:prstGeom prst="rect">
            <a:avLst/>
          </a:prstGeom>
          <a:noFill/>
        </p:spPr>
        <p:txBody>
          <a:bodyPr wrap="square" rtlCol="0">
            <a:spAutoFit/>
          </a:bodyPr>
          <a:lstStyle/>
          <a:p>
            <a:pPr algn="just"/>
            <a:r>
              <a:rPr lang="de-DE" sz="1500" dirty="0">
                <a:solidFill>
                  <a:srgbClr val="002060"/>
                </a:solidFill>
              </a:rPr>
              <a:t>An der Uhrschule finden regelmäßig in </a:t>
            </a:r>
            <a:r>
              <a:rPr lang="de-DE" sz="1500" b="1" dirty="0">
                <a:solidFill>
                  <a:srgbClr val="002060"/>
                </a:solidFill>
              </a:rPr>
              <a:t>Zusammenarbeit mit der evangelischen und katholischen Kirchengemeinde</a:t>
            </a:r>
            <a:r>
              <a:rPr lang="de-DE" sz="1500" dirty="0">
                <a:solidFill>
                  <a:srgbClr val="002060"/>
                </a:solidFill>
              </a:rPr>
              <a:t> im Stadtteil </a:t>
            </a:r>
            <a:r>
              <a:rPr lang="de-DE" sz="1500" b="1" dirty="0">
                <a:solidFill>
                  <a:srgbClr val="002060"/>
                </a:solidFill>
              </a:rPr>
              <a:t>Schulgottesdienste</a:t>
            </a:r>
            <a:r>
              <a:rPr lang="de-DE" sz="1500" dirty="0">
                <a:solidFill>
                  <a:srgbClr val="002060"/>
                </a:solidFill>
              </a:rPr>
              <a:t> statt. </a:t>
            </a:r>
            <a:endParaRPr lang="de-DE" sz="1500" dirty="0" smtClean="0">
              <a:solidFill>
                <a:srgbClr val="002060"/>
              </a:solidFill>
            </a:endParaRPr>
          </a:p>
          <a:p>
            <a:pPr algn="just"/>
            <a:r>
              <a:rPr lang="de-DE" sz="1500" dirty="0" smtClean="0">
                <a:solidFill>
                  <a:srgbClr val="002060"/>
                </a:solidFill>
              </a:rPr>
              <a:t>In </a:t>
            </a:r>
            <a:r>
              <a:rPr lang="de-DE" sz="1500" dirty="0">
                <a:solidFill>
                  <a:srgbClr val="002060"/>
                </a:solidFill>
              </a:rPr>
              <a:t>Klasse 4 führen wir jährlich eine Projektwoche zum Thema </a:t>
            </a:r>
            <a:r>
              <a:rPr lang="de-DE" sz="1500" b="1" dirty="0">
                <a:solidFill>
                  <a:srgbClr val="002060"/>
                </a:solidFill>
              </a:rPr>
              <a:t>„Weltreligionen“ </a:t>
            </a:r>
            <a:r>
              <a:rPr lang="de-DE" sz="1500" dirty="0">
                <a:solidFill>
                  <a:srgbClr val="002060"/>
                </a:solidFill>
              </a:rPr>
              <a:t>durch, in denen die Schüler*innen sowohl die Kirchengemeinden, als auch eine Moschee und Synagoge besuchen und sich intensiv mit verschiedenen Religionen beschäftigen.</a:t>
            </a:r>
          </a:p>
          <a:p>
            <a:pPr algn="just"/>
            <a:r>
              <a:rPr lang="de-DE" sz="1500" dirty="0">
                <a:solidFill>
                  <a:srgbClr val="002060"/>
                </a:solidFill>
              </a:rPr>
              <a:t>Ziel ist es, dass die Kinder durch ihr Wissen befähigt werden, interessiert auf Menschen anderer Religionen </a:t>
            </a:r>
            <a:r>
              <a:rPr lang="de-DE" sz="1500" dirty="0" smtClean="0">
                <a:solidFill>
                  <a:srgbClr val="002060"/>
                </a:solidFill>
              </a:rPr>
              <a:t>zugehen, </a:t>
            </a:r>
            <a:r>
              <a:rPr lang="de-DE" sz="1500" dirty="0">
                <a:solidFill>
                  <a:srgbClr val="002060"/>
                </a:solidFill>
              </a:rPr>
              <a:t>sowie ihre eigenen Religionen tiefer kennenlernen zu können.</a:t>
            </a:r>
          </a:p>
        </p:txBody>
      </p:sp>
      <p:sp>
        <p:nvSpPr>
          <p:cNvPr id="5" name="Textfeld 4"/>
          <p:cNvSpPr txBox="1"/>
          <p:nvPr/>
        </p:nvSpPr>
        <p:spPr>
          <a:xfrm>
            <a:off x="2626822" y="3806325"/>
            <a:ext cx="5461461" cy="2400657"/>
          </a:xfrm>
          <a:prstGeom prst="rect">
            <a:avLst/>
          </a:prstGeom>
          <a:noFill/>
        </p:spPr>
        <p:txBody>
          <a:bodyPr wrap="square" rtlCol="0">
            <a:spAutoFit/>
          </a:bodyPr>
          <a:lstStyle/>
          <a:p>
            <a:pPr algn="just"/>
            <a:r>
              <a:rPr lang="de-DE" sz="1500" dirty="0">
                <a:solidFill>
                  <a:srgbClr val="002060"/>
                </a:solidFill>
              </a:rPr>
              <a:t>Seit dem Schuljahr 2019/20 kooperieren wir mit dem Verein </a:t>
            </a:r>
            <a:r>
              <a:rPr lang="de-DE" sz="1500" b="1" dirty="0">
                <a:solidFill>
                  <a:srgbClr val="002060"/>
                </a:solidFill>
              </a:rPr>
              <a:t>„Die Leselernhelfer- Mentor-Niederrhein e.V.“ </a:t>
            </a:r>
            <a:r>
              <a:rPr lang="de-DE" sz="1500" dirty="0">
                <a:solidFill>
                  <a:srgbClr val="002060"/>
                </a:solidFill>
              </a:rPr>
              <a:t>Im vergangenen Schuljahr konnten in allen zweiten bis vierten Klassen ehrenamtliche Lesepaten und Schulkinder in einer festen wöchentlichen Stunde gemeinsam lesen. In diesen wertvollen Stunden sind intensive Patenschaften entstanden, die Kindern und Lesehelfern viel Freude bereiteten und positive Lerneffekte im Lesen erzielen konnten</a:t>
            </a:r>
            <a:r>
              <a:rPr lang="de-DE" sz="1500" dirty="0" smtClean="0">
                <a:solidFill>
                  <a:srgbClr val="002060"/>
                </a:solidFill>
              </a:rPr>
              <a:t>. </a:t>
            </a:r>
          </a:p>
          <a:p>
            <a:pPr algn="just"/>
            <a:r>
              <a:rPr lang="de-DE" sz="1500" i="1" dirty="0" smtClean="0">
                <a:solidFill>
                  <a:srgbClr val="002060"/>
                </a:solidFill>
              </a:rPr>
              <a:t>Vielen </a:t>
            </a:r>
            <a:r>
              <a:rPr lang="de-DE" sz="1500" i="1" dirty="0">
                <a:solidFill>
                  <a:srgbClr val="002060"/>
                </a:solidFill>
              </a:rPr>
              <a:t>herzlichen Dank an dieser Stelle an </a:t>
            </a:r>
            <a:r>
              <a:rPr lang="de-DE" sz="1500" i="1" dirty="0" smtClean="0">
                <a:solidFill>
                  <a:srgbClr val="002060"/>
                </a:solidFill>
              </a:rPr>
              <a:t>all </a:t>
            </a:r>
            <a:r>
              <a:rPr lang="de-DE" sz="1500" i="1" dirty="0">
                <a:solidFill>
                  <a:srgbClr val="002060"/>
                </a:solidFill>
              </a:rPr>
              <a:t>unsere </a:t>
            </a:r>
            <a:r>
              <a:rPr lang="de-DE" sz="1500" i="1" dirty="0" smtClean="0">
                <a:solidFill>
                  <a:srgbClr val="002060"/>
                </a:solidFill>
              </a:rPr>
              <a:t>Lesepaten/innen! </a:t>
            </a:r>
            <a:endParaRPr lang="de-DE" sz="1500" i="1" dirty="0">
              <a:solidFill>
                <a:srgbClr val="00206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419574" y="2232273"/>
            <a:ext cx="4875552" cy="2973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s://image.jimcdn.com/app/cms/image/transf/dimension=88x1024:format=jpg/path/s1dfd5d038c14e7eb/image/i19d14cc89cb04388/version/1563445631/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41" y="3806325"/>
            <a:ext cx="1606842" cy="224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60004"/>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1610" y="284676"/>
            <a:ext cx="9366325" cy="1143000"/>
          </a:xfrm>
        </p:spPr>
        <p:txBody>
          <a:bodyPr>
            <a:normAutofit/>
          </a:bodyPr>
          <a:lstStyle/>
          <a:p>
            <a:r>
              <a:rPr lang="de-DE" sz="2400" b="1" u="sng" dirty="0">
                <a:latin typeface="Arial" panose="020B0604020202020204" pitchFamily="34" charset="0"/>
                <a:cs typeface="Arial" panose="020B0604020202020204" pitchFamily="34" charset="0"/>
              </a:rPr>
              <a:t>Projekte und Kooperationen</a:t>
            </a:r>
          </a:p>
        </p:txBody>
      </p:sp>
      <p:sp>
        <p:nvSpPr>
          <p:cNvPr id="6" name="Textfeld 5"/>
          <p:cNvSpPr txBox="1"/>
          <p:nvPr/>
        </p:nvSpPr>
        <p:spPr>
          <a:xfrm>
            <a:off x="6737639" y="2126322"/>
            <a:ext cx="4789951" cy="1240538"/>
          </a:xfrm>
          <a:prstGeom prst="rect">
            <a:avLst/>
          </a:prstGeom>
          <a:noFill/>
        </p:spPr>
        <p:txBody>
          <a:bodyPr wrap="square" rtlCol="0">
            <a:spAutoFit/>
          </a:bodyPr>
          <a:lstStyle/>
          <a:p>
            <a:pPr algn="just"/>
            <a:r>
              <a:rPr lang="de-DE" sz="1500" dirty="0" smtClean="0">
                <a:solidFill>
                  <a:srgbClr val="002060"/>
                </a:solidFill>
              </a:rPr>
              <a:t>Viele unserer Klassen nehmen am Projekt Klasse 2000</a:t>
            </a:r>
            <a:r>
              <a:rPr lang="de-DE" sz="1500" b="1" dirty="0" smtClean="0">
                <a:solidFill>
                  <a:srgbClr val="002060"/>
                </a:solidFill>
              </a:rPr>
              <a:t> </a:t>
            </a:r>
            <a:r>
              <a:rPr lang="de-DE" sz="1500" dirty="0" smtClean="0">
                <a:solidFill>
                  <a:srgbClr val="002060"/>
                </a:solidFill>
              </a:rPr>
              <a:t>teil. Dies ist ein </a:t>
            </a:r>
            <a:r>
              <a:rPr lang="de-DE" sz="1500" b="1" dirty="0" smtClean="0">
                <a:solidFill>
                  <a:srgbClr val="002060"/>
                </a:solidFill>
              </a:rPr>
              <a:t>Unterrichtsprogramm zur Gesundheitsförderung, Gewalt-/ Suchtvorbeugung </a:t>
            </a:r>
            <a:r>
              <a:rPr lang="de-DE" sz="1500" dirty="0" smtClean="0">
                <a:solidFill>
                  <a:srgbClr val="002060"/>
                </a:solidFill>
              </a:rPr>
              <a:t>für Kinder im Grundschulalter. </a:t>
            </a:r>
          </a:p>
          <a:p>
            <a:pPr algn="just"/>
            <a:endParaRPr lang="de-DE" sz="1500" dirty="0"/>
          </a:p>
        </p:txBody>
      </p:sp>
      <p:pic>
        <p:nvPicPr>
          <p:cNvPr id="8" name="Grafik 7"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11" name="Picture 10" descr="Logo Klasse 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64" y="2086871"/>
            <a:ext cx="5476875" cy="952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1121610" y="3985409"/>
            <a:ext cx="7750233" cy="1261884"/>
          </a:xfrm>
          <a:prstGeom prst="rect">
            <a:avLst/>
          </a:prstGeom>
        </p:spPr>
        <p:txBody>
          <a:bodyPr wrap="square">
            <a:spAutoFit/>
          </a:bodyPr>
          <a:lstStyle/>
          <a:p>
            <a:pPr algn="just"/>
            <a:r>
              <a:rPr lang="de-DE" sz="1500" dirty="0">
                <a:solidFill>
                  <a:srgbClr val="002060"/>
                </a:solidFill>
              </a:rPr>
              <a:t>In Kooperation mit der Musikschule Moers nehmen </a:t>
            </a:r>
            <a:r>
              <a:rPr lang="de-DE" sz="1500" b="1" dirty="0">
                <a:solidFill>
                  <a:srgbClr val="002060"/>
                </a:solidFill>
              </a:rPr>
              <a:t>alle </a:t>
            </a:r>
            <a:r>
              <a:rPr lang="de-DE" sz="1500" b="1" dirty="0" smtClean="0">
                <a:solidFill>
                  <a:srgbClr val="002060"/>
                </a:solidFill>
              </a:rPr>
              <a:t>Erst- und Zweitklässler </a:t>
            </a:r>
            <a:r>
              <a:rPr lang="de-DE" sz="1500" dirty="0">
                <a:solidFill>
                  <a:srgbClr val="002060"/>
                </a:solidFill>
              </a:rPr>
              <a:t>am </a:t>
            </a:r>
            <a:r>
              <a:rPr lang="de-DE" sz="1500" b="1" dirty="0" err="1">
                <a:solidFill>
                  <a:srgbClr val="002060"/>
                </a:solidFill>
              </a:rPr>
              <a:t>JeKits</a:t>
            </a:r>
            <a:r>
              <a:rPr lang="de-DE" sz="1500" b="1" dirty="0">
                <a:solidFill>
                  <a:srgbClr val="002060"/>
                </a:solidFill>
              </a:rPr>
              <a:t>-Projekt</a:t>
            </a:r>
            <a:r>
              <a:rPr lang="de-DE" sz="1500" dirty="0">
                <a:solidFill>
                  <a:srgbClr val="002060"/>
                </a:solidFill>
              </a:rPr>
              <a:t> („Jedem Kind ein Instrument“) im Musikunterricht verpflichtend teil. Es findet eine musikalische Grundbildung statt und es wird im Klassenverband gemeinsam </a:t>
            </a:r>
            <a:r>
              <a:rPr lang="de-DE" sz="1500" dirty="0" smtClean="0">
                <a:solidFill>
                  <a:srgbClr val="002060"/>
                </a:solidFill>
              </a:rPr>
              <a:t>musiziert.</a:t>
            </a:r>
          </a:p>
          <a:p>
            <a:pPr algn="just">
              <a:defRPr/>
            </a:pPr>
            <a:endParaRPr lang="de-DE" sz="1600" b="1" dirty="0" smtClean="0">
              <a:solidFill>
                <a:srgbClr val="002060"/>
              </a:solidFill>
              <a:latin typeface="Arial" charset="0"/>
              <a:cs typeface="Arial" charset="0"/>
            </a:endParaRPr>
          </a:p>
        </p:txBody>
      </p:sp>
      <p:pic>
        <p:nvPicPr>
          <p:cNvPr id="14" name="Picture 6">
            <a:extLst>
              <a:ext uri="{FF2B5EF4-FFF2-40B4-BE49-F238E27FC236}">
                <a16:creationId xmlns:a16="http://schemas.microsoft.com/office/drawing/2014/main" id="{AD724425-060E-42BC-AFD8-A438B200AAE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91298" y="3802529"/>
            <a:ext cx="2303893" cy="12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21390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6" name="Textfeld 5"/>
          <p:cNvSpPr txBox="1"/>
          <p:nvPr/>
        </p:nvSpPr>
        <p:spPr>
          <a:xfrm>
            <a:off x="1088967" y="714894"/>
            <a:ext cx="4987637" cy="369332"/>
          </a:xfrm>
          <a:prstGeom prst="rect">
            <a:avLst/>
          </a:prstGeom>
          <a:noFill/>
        </p:spPr>
        <p:txBody>
          <a:bodyPr wrap="square" rtlCol="0">
            <a:spAutoFit/>
          </a:bodyPr>
          <a:lstStyle/>
          <a:p>
            <a:r>
              <a:rPr lang="de-DE" b="1" u="sng" dirty="0" err="1" smtClean="0">
                <a:solidFill>
                  <a:srgbClr val="92D050"/>
                </a:solidFill>
              </a:rPr>
              <a:t>KliMo</a:t>
            </a:r>
            <a:r>
              <a:rPr lang="de-DE" b="1" u="sng" dirty="0" smtClean="0">
                <a:solidFill>
                  <a:srgbClr val="92D050"/>
                </a:solidFill>
              </a:rPr>
              <a:t> – Klimaschutzprojekt der Stadt Moers </a:t>
            </a:r>
            <a:endParaRPr lang="de-DE" b="1" u="sng" dirty="0">
              <a:solidFill>
                <a:srgbClr val="92D050"/>
              </a:solidFill>
            </a:endParaRPr>
          </a:p>
        </p:txBody>
      </p:sp>
      <p:sp>
        <p:nvSpPr>
          <p:cNvPr id="8" name="Textfeld 7"/>
          <p:cNvSpPr txBox="1"/>
          <p:nvPr/>
        </p:nvSpPr>
        <p:spPr>
          <a:xfrm>
            <a:off x="1088966" y="1158238"/>
            <a:ext cx="10116590" cy="1477328"/>
          </a:xfrm>
          <a:prstGeom prst="rect">
            <a:avLst/>
          </a:prstGeom>
          <a:noFill/>
        </p:spPr>
        <p:txBody>
          <a:bodyPr wrap="square" rtlCol="0">
            <a:spAutoFit/>
          </a:bodyPr>
          <a:lstStyle/>
          <a:p>
            <a:pPr algn="just"/>
            <a:r>
              <a:rPr lang="de-DE" sz="1500" dirty="0">
                <a:solidFill>
                  <a:srgbClr val="002060"/>
                </a:solidFill>
              </a:rPr>
              <a:t>Das Ziel </a:t>
            </a:r>
            <a:r>
              <a:rPr lang="de-DE" sz="1500" dirty="0" smtClean="0">
                <a:solidFill>
                  <a:srgbClr val="002060"/>
                </a:solidFill>
              </a:rPr>
              <a:t>von </a:t>
            </a:r>
            <a:r>
              <a:rPr lang="de-DE" sz="1500" dirty="0" err="1" smtClean="0">
                <a:solidFill>
                  <a:srgbClr val="002060"/>
                </a:solidFill>
              </a:rPr>
              <a:t>KliMo</a:t>
            </a:r>
            <a:r>
              <a:rPr lang="de-DE" sz="1500" dirty="0" smtClean="0">
                <a:solidFill>
                  <a:srgbClr val="002060"/>
                </a:solidFill>
              </a:rPr>
              <a:t> ist </a:t>
            </a:r>
            <a:r>
              <a:rPr lang="de-DE" sz="1500" dirty="0">
                <a:solidFill>
                  <a:srgbClr val="002060"/>
                </a:solidFill>
              </a:rPr>
              <a:t>der </a:t>
            </a:r>
            <a:r>
              <a:rPr lang="de-DE" sz="1500" b="1" dirty="0">
                <a:solidFill>
                  <a:srgbClr val="002060"/>
                </a:solidFill>
              </a:rPr>
              <a:t>verantwortungsvolle Umgang </a:t>
            </a:r>
            <a:r>
              <a:rPr lang="de-DE" sz="1500" dirty="0">
                <a:solidFill>
                  <a:srgbClr val="002060"/>
                </a:solidFill>
              </a:rPr>
              <a:t>mit den Ressourcen </a:t>
            </a:r>
            <a:r>
              <a:rPr lang="de-DE" sz="1500" b="1" dirty="0">
                <a:solidFill>
                  <a:srgbClr val="002060"/>
                </a:solidFill>
              </a:rPr>
              <a:t>Strom</a:t>
            </a:r>
            <a:r>
              <a:rPr lang="de-DE" sz="1500" dirty="0">
                <a:solidFill>
                  <a:srgbClr val="002060"/>
                </a:solidFill>
              </a:rPr>
              <a:t>, </a:t>
            </a:r>
            <a:r>
              <a:rPr lang="de-DE" sz="1500" b="1" dirty="0">
                <a:solidFill>
                  <a:srgbClr val="002060"/>
                </a:solidFill>
              </a:rPr>
              <a:t>Wärme</a:t>
            </a:r>
            <a:r>
              <a:rPr lang="de-DE" sz="1500" dirty="0">
                <a:solidFill>
                  <a:srgbClr val="002060"/>
                </a:solidFill>
              </a:rPr>
              <a:t> und </a:t>
            </a:r>
            <a:r>
              <a:rPr lang="de-DE" sz="1500" b="1" dirty="0">
                <a:solidFill>
                  <a:srgbClr val="002060"/>
                </a:solidFill>
              </a:rPr>
              <a:t>Wasser</a:t>
            </a:r>
            <a:r>
              <a:rPr lang="de-DE" sz="1500" dirty="0">
                <a:solidFill>
                  <a:srgbClr val="002060"/>
                </a:solidFill>
              </a:rPr>
              <a:t> effektiv und nachhaltig zu etablieren. </a:t>
            </a:r>
            <a:endParaRPr lang="de-DE" sz="1500" dirty="0" smtClean="0">
              <a:solidFill>
                <a:srgbClr val="002060"/>
              </a:solidFill>
            </a:endParaRPr>
          </a:p>
          <a:p>
            <a:pPr algn="just"/>
            <a:r>
              <a:rPr lang="de-DE" sz="1500" dirty="0" smtClean="0">
                <a:solidFill>
                  <a:srgbClr val="002060"/>
                </a:solidFill>
              </a:rPr>
              <a:t>Das </a:t>
            </a:r>
            <a:r>
              <a:rPr lang="de-DE" sz="1500" dirty="0">
                <a:solidFill>
                  <a:srgbClr val="002060"/>
                </a:solidFill>
              </a:rPr>
              <a:t>Thema </a:t>
            </a:r>
            <a:r>
              <a:rPr lang="de-DE" sz="1500" b="1" dirty="0">
                <a:solidFill>
                  <a:srgbClr val="002060"/>
                </a:solidFill>
              </a:rPr>
              <a:t>Klimaschutz</a:t>
            </a:r>
            <a:r>
              <a:rPr lang="de-DE" sz="1500" dirty="0">
                <a:solidFill>
                  <a:srgbClr val="002060"/>
                </a:solidFill>
              </a:rPr>
              <a:t> vor Ort </a:t>
            </a:r>
            <a:r>
              <a:rPr lang="de-DE" sz="1500" dirty="0" smtClean="0">
                <a:solidFill>
                  <a:srgbClr val="002060"/>
                </a:solidFill>
              </a:rPr>
              <a:t>ist </a:t>
            </a:r>
            <a:r>
              <a:rPr lang="de-DE" sz="1500" dirty="0">
                <a:solidFill>
                  <a:srgbClr val="002060"/>
                </a:solidFill>
              </a:rPr>
              <a:t>fest </a:t>
            </a:r>
            <a:r>
              <a:rPr lang="de-DE" sz="1500" dirty="0" smtClean="0">
                <a:solidFill>
                  <a:srgbClr val="002060"/>
                </a:solidFill>
              </a:rPr>
              <a:t>bei uns in </a:t>
            </a:r>
            <a:r>
              <a:rPr lang="de-DE" sz="1500" dirty="0">
                <a:solidFill>
                  <a:srgbClr val="002060"/>
                </a:solidFill>
              </a:rPr>
              <a:t>den Unterricht integriert, wobei gemeinsam auf eine sinnvoll durchgeführte Lüftung und </a:t>
            </a:r>
            <a:r>
              <a:rPr lang="de-DE" sz="1500" dirty="0" smtClean="0">
                <a:solidFill>
                  <a:srgbClr val="002060"/>
                </a:solidFill>
              </a:rPr>
              <a:t>Ausschalten </a:t>
            </a:r>
            <a:r>
              <a:rPr lang="de-DE" sz="1500" dirty="0">
                <a:solidFill>
                  <a:srgbClr val="002060"/>
                </a:solidFill>
              </a:rPr>
              <a:t>des Lichtes beim Verlassen des Klassenraumes geachtet </a:t>
            </a:r>
            <a:r>
              <a:rPr lang="de-DE" sz="1500" dirty="0" smtClean="0">
                <a:solidFill>
                  <a:srgbClr val="002060"/>
                </a:solidFill>
              </a:rPr>
              <a:t>wird. </a:t>
            </a:r>
          </a:p>
          <a:p>
            <a:pPr algn="just"/>
            <a:r>
              <a:rPr lang="de-DE" sz="1500" dirty="0" smtClean="0">
                <a:solidFill>
                  <a:srgbClr val="002060"/>
                </a:solidFill>
              </a:rPr>
              <a:t>Auch </a:t>
            </a:r>
            <a:r>
              <a:rPr lang="de-DE" sz="1500" dirty="0">
                <a:solidFill>
                  <a:srgbClr val="002060"/>
                </a:solidFill>
              </a:rPr>
              <a:t>Wasser soll nicht unnütz verbraucht </a:t>
            </a:r>
            <a:r>
              <a:rPr lang="de-DE" sz="1500" dirty="0" smtClean="0">
                <a:solidFill>
                  <a:srgbClr val="002060"/>
                </a:solidFill>
              </a:rPr>
              <a:t>und </a:t>
            </a:r>
            <a:r>
              <a:rPr lang="de-DE" sz="1500" dirty="0">
                <a:solidFill>
                  <a:srgbClr val="002060"/>
                </a:solidFill>
              </a:rPr>
              <a:t>ein laufender Wasserhahn </a:t>
            </a:r>
            <a:r>
              <a:rPr lang="de-DE" sz="1500" dirty="0" smtClean="0">
                <a:solidFill>
                  <a:srgbClr val="002060"/>
                </a:solidFill>
              </a:rPr>
              <a:t>immer schnell zugedreht werden. </a:t>
            </a:r>
            <a:r>
              <a:rPr lang="de-DE" sz="1500" dirty="0">
                <a:solidFill>
                  <a:srgbClr val="002060"/>
                </a:solidFill>
              </a:rPr>
              <a:t>Müll </a:t>
            </a:r>
            <a:r>
              <a:rPr lang="de-DE" sz="1500" dirty="0" smtClean="0">
                <a:solidFill>
                  <a:srgbClr val="002060"/>
                </a:solidFill>
              </a:rPr>
              <a:t>trennen wir nach </a:t>
            </a:r>
            <a:r>
              <a:rPr lang="de-DE" sz="1500" dirty="0">
                <a:solidFill>
                  <a:srgbClr val="002060"/>
                </a:solidFill>
              </a:rPr>
              <a:t>Papier, Verpackung und Restmüll</a:t>
            </a:r>
            <a:r>
              <a:rPr lang="de-DE" sz="1500" dirty="0" smtClean="0">
                <a:solidFill>
                  <a:srgbClr val="002060"/>
                </a:solidFill>
              </a:rPr>
              <a:t>.</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4209899" y="4037948"/>
            <a:ext cx="2726575" cy="2044931"/>
          </a:xfrm>
          <a:prstGeom prst="rect">
            <a:avLst/>
          </a:prstGeom>
        </p:spPr>
      </p:pic>
      <p:sp>
        <p:nvSpPr>
          <p:cNvPr id="13" name="Textfeld 12"/>
          <p:cNvSpPr txBox="1"/>
          <p:nvPr/>
        </p:nvSpPr>
        <p:spPr>
          <a:xfrm>
            <a:off x="1087885" y="4828140"/>
            <a:ext cx="3375827" cy="1246495"/>
          </a:xfrm>
          <a:prstGeom prst="rect">
            <a:avLst/>
          </a:prstGeom>
          <a:noFill/>
        </p:spPr>
        <p:txBody>
          <a:bodyPr wrap="square" rtlCol="0">
            <a:spAutoFit/>
          </a:bodyPr>
          <a:lstStyle/>
          <a:p>
            <a:pPr algn="just"/>
            <a:r>
              <a:rPr lang="de-DE" sz="1500" dirty="0" smtClean="0">
                <a:solidFill>
                  <a:srgbClr val="002060"/>
                </a:solidFill>
              </a:rPr>
              <a:t>Das </a:t>
            </a:r>
            <a:r>
              <a:rPr lang="de-DE" sz="1500" b="1" dirty="0" err="1" smtClean="0">
                <a:solidFill>
                  <a:srgbClr val="002060"/>
                </a:solidFill>
              </a:rPr>
              <a:t>Klimo</a:t>
            </a:r>
            <a:r>
              <a:rPr lang="de-DE" sz="1500" b="1" dirty="0" smtClean="0">
                <a:solidFill>
                  <a:srgbClr val="002060"/>
                </a:solidFill>
              </a:rPr>
              <a:t>-Bienchen</a:t>
            </a:r>
            <a:r>
              <a:rPr lang="de-DE" sz="1500" dirty="0" smtClean="0">
                <a:solidFill>
                  <a:srgbClr val="002060"/>
                </a:solidFill>
              </a:rPr>
              <a:t> an einigen Fenstern zeigt den Kindern an, welche Fenster im Rahmen von Corona zum Lüften immer geöffnet sein müssen.</a:t>
            </a:r>
            <a:endParaRPr lang="de-DE" sz="1500" dirty="0">
              <a:solidFill>
                <a:srgbClr val="002060"/>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9669" y="3696972"/>
            <a:ext cx="1533040" cy="2726729"/>
          </a:xfrm>
          <a:prstGeom prst="rect">
            <a:avLst/>
          </a:prstGeom>
        </p:spPr>
      </p:pic>
      <p:sp>
        <p:nvSpPr>
          <p:cNvPr id="15" name="Textfeld 14"/>
          <p:cNvSpPr txBox="1"/>
          <p:nvPr/>
        </p:nvSpPr>
        <p:spPr>
          <a:xfrm>
            <a:off x="8476726" y="3949729"/>
            <a:ext cx="2728829" cy="1323439"/>
          </a:xfrm>
          <a:prstGeom prst="rect">
            <a:avLst/>
          </a:prstGeom>
          <a:noFill/>
        </p:spPr>
        <p:txBody>
          <a:bodyPr wrap="square" rtlCol="0">
            <a:spAutoFit/>
          </a:bodyPr>
          <a:lstStyle/>
          <a:p>
            <a:pPr algn="just"/>
            <a:r>
              <a:rPr lang="de-DE" sz="1600" dirty="0" smtClean="0">
                <a:solidFill>
                  <a:srgbClr val="002060"/>
                </a:solidFill>
              </a:rPr>
              <a:t>Die </a:t>
            </a:r>
            <a:r>
              <a:rPr lang="de-DE" sz="1600" b="1" dirty="0" smtClean="0">
                <a:solidFill>
                  <a:srgbClr val="002060"/>
                </a:solidFill>
              </a:rPr>
              <a:t>CO² Ampeln </a:t>
            </a:r>
            <a:r>
              <a:rPr lang="de-DE" sz="1600" dirty="0" smtClean="0">
                <a:solidFill>
                  <a:srgbClr val="002060"/>
                </a:solidFill>
              </a:rPr>
              <a:t>geben den Kindern einen Richtwert, wann spätestens die </a:t>
            </a:r>
            <a:r>
              <a:rPr lang="de-DE" sz="1600" dirty="0" err="1" smtClean="0">
                <a:solidFill>
                  <a:srgbClr val="002060"/>
                </a:solidFill>
              </a:rPr>
              <a:t>Klimo</a:t>
            </a:r>
            <a:r>
              <a:rPr lang="de-DE" sz="1600" dirty="0" smtClean="0">
                <a:solidFill>
                  <a:srgbClr val="002060"/>
                </a:solidFill>
              </a:rPr>
              <a:t>-Bienchen-Fenster geöffnet</a:t>
            </a:r>
          </a:p>
          <a:p>
            <a:pPr algn="just"/>
            <a:r>
              <a:rPr lang="de-DE" sz="1600" dirty="0" smtClean="0">
                <a:solidFill>
                  <a:srgbClr val="002060"/>
                </a:solidFill>
              </a:rPr>
              <a:t>werden müssen.</a:t>
            </a:r>
            <a:endParaRPr lang="de-DE" sz="1600" dirty="0">
              <a:solidFill>
                <a:srgbClr val="002060"/>
              </a:solidFill>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145" y="2728240"/>
            <a:ext cx="2399210" cy="1799408"/>
          </a:xfrm>
          <a:prstGeom prst="rect">
            <a:avLst/>
          </a:prstGeom>
        </p:spPr>
      </p:pic>
      <p:sp>
        <p:nvSpPr>
          <p:cNvPr id="3" name="Rechteck 2"/>
          <p:cNvSpPr/>
          <p:nvPr/>
        </p:nvSpPr>
        <p:spPr>
          <a:xfrm>
            <a:off x="3582784" y="2773931"/>
            <a:ext cx="7622772" cy="784830"/>
          </a:xfrm>
          <a:prstGeom prst="rect">
            <a:avLst/>
          </a:prstGeom>
        </p:spPr>
        <p:txBody>
          <a:bodyPr wrap="square">
            <a:spAutoFit/>
          </a:bodyPr>
          <a:lstStyle/>
          <a:p>
            <a:pPr algn="just"/>
            <a:r>
              <a:rPr lang="de-DE" sz="1500" dirty="0" smtClean="0">
                <a:solidFill>
                  <a:srgbClr val="002060"/>
                </a:solidFill>
              </a:rPr>
              <a:t>2021 </a:t>
            </a:r>
            <a:r>
              <a:rPr lang="de-DE" sz="1500" dirty="0" smtClean="0">
                <a:solidFill>
                  <a:srgbClr val="002060"/>
                </a:solidFill>
              </a:rPr>
              <a:t>haben </a:t>
            </a:r>
            <a:r>
              <a:rPr lang="de-DE" sz="1500" dirty="0">
                <a:solidFill>
                  <a:srgbClr val="002060"/>
                </a:solidFill>
              </a:rPr>
              <a:t>wir von unserem Bürgermeister Herrn Fleischhauer ganz offiziell eine Plakette überreicht </a:t>
            </a:r>
            <a:r>
              <a:rPr lang="de-DE" sz="1500" dirty="0" smtClean="0">
                <a:solidFill>
                  <a:srgbClr val="002060"/>
                </a:solidFill>
              </a:rPr>
              <a:t>bekommen, </a:t>
            </a:r>
            <a:r>
              <a:rPr lang="de-DE" sz="1500" dirty="0">
                <a:solidFill>
                  <a:srgbClr val="002060"/>
                </a:solidFill>
              </a:rPr>
              <a:t>dass die Uhrschule zu den </a:t>
            </a:r>
            <a:r>
              <a:rPr lang="de-DE" sz="1500" b="1" dirty="0">
                <a:solidFill>
                  <a:srgbClr val="002060"/>
                </a:solidFill>
              </a:rPr>
              <a:t>klimafreundlichen Schulen </a:t>
            </a:r>
            <a:r>
              <a:rPr lang="de-DE" sz="1500" dirty="0">
                <a:solidFill>
                  <a:srgbClr val="002060"/>
                </a:solidFill>
              </a:rPr>
              <a:t>in Moers </a:t>
            </a:r>
            <a:r>
              <a:rPr lang="de-DE" sz="1500" dirty="0" smtClean="0">
                <a:solidFill>
                  <a:srgbClr val="002060"/>
                </a:solidFill>
              </a:rPr>
              <a:t>zählt.</a:t>
            </a:r>
            <a:endParaRPr lang="de-DE" sz="1500" dirty="0">
              <a:solidFill>
                <a:srgbClr val="002060"/>
              </a:solidFill>
            </a:endParaRPr>
          </a:p>
        </p:txBody>
      </p:sp>
    </p:spTree>
    <p:extLst>
      <p:ext uri="{BB962C8B-B14F-4D97-AF65-F5344CB8AC3E}">
        <p14:creationId xmlns:p14="http://schemas.microsoft.com/office/powerpoint/2010/main" val="4054881103"/>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346662" y="3027727"/>
            <a:ext cx="2002819" cy="266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43765" y="1357935"/>
            <a:ext cx="5206911" cy="1477328"/>
          </a:xfrm>
          <a:prstGeom prst="rect">
            <a:avLst/>
          </a:prstGeom>
          <a:noFill/>
        </p:spPr>
        <p:txBody>
          <a:bodyPr wrap="square" rtlCol="0">
            <a:spAutoFit/>
          </a:bodyPr>
          <a:lstStyle/>
          <a:p>
            <a:pPr algn="just"/>
            <a:r>
              <a:rPr lang="de-DE" sz="1500" dirty="0" smtClean="0">
                <a:solidFill>
                  <a:srgbClr val="002060"/>
                </a:solidFill>
              </a:rPr>
              <a:t>Regelmäßig </a:t>
            </a:r>
            <a:r>
              <a:rPr lang="de-DE" sz="1500" dirty="0">
                <a:solidFill>
                  <a:srgbClr val="002060"/>
                </a:solidFill>
              </a:rPr>
              <a:t>besuchen die </a:t>
            </a:r>
            <a:r>
              <a:rPr lang="de-DE" sz="1500" dirty="0" smtClean="0">
                <a:solidFill>
                  <a:srgbClr val="002060"/>
                </a:solidFill>
              </a:rPr>
              <a:t>Uhrschulkinder </a:t>
            </a:r>
            <a:r>
              <a:rPr lang="de-DE" sz="1500" b="1" dirty="0" smtClean="0">
                <a:solidFill>
                  <a:srgbClr val="002060"/>
                </a:solidFill>
              </a:rPr>
              <a:t>Theaterstücke </a:t>
            </a:r>
            <a:r>
              <a:rPr lang="de-DE" sz="1500" dirty="0" smtClean="0">
                <a:solidFill>
                  <a:srgbClr val="002060"/>
                </a:solidFill>
              </a:rPr>
              <a:t>u.a. </a:t>
            </a:r>
            <a:r>
              <a:rPr lang="de-DE" sz="1500" dirty="0">
                <a:solidFill>
                  <a:srgbClr val="002060"/>
                </a:solidFill>
              </a:rPr>
              <a:t>des Moerser Schlosstheaters, mit dem die Uhrschule seit einigen Jahren </a:t>
            </a:r>
            <a:r>
              <a:rPr lang="de-DE" sz="1500" dirty="0" smtClean="0">
                <a:solidFill>
                  <a:srgbClr val="002060"/>
                </a:solidFill>
              </a:rPr>
              <a:t>erfolgreich </a:t>
            </a:r>
            <a:r>
              <a:rPr lang="de-DE" sz="1500" dirty="0">
                <a:solidFill>
                  <a:srgbClr val="002060"/>
                </a:solidFill>
              </a:rPr>
              <a:t>kooperiert. </a:t>
            </a:r>
            <a:r>
              <a:rPr lang="de-DE" sz="1500" dirty="0" smtClean="0">
                <a:solidFill>
                  <a:srgbClr val="002060"/>
                </a:solidFill>
              </a:rPr>
              <a:t>Auch das </a:t>
            </a:r>
            <a:r>
              <a:rPr lang="de-DE" sz="1500" dirty="0" err="1" smtClean="0">
                <a:solidFill>
                  <a:srgbClr val="002060"/>
                </a:solidFill>
              </a:rPr>
              <a:t>Superfly</a:t>
            </a:r>
            <a:r>
              <a:rPr lang="de-DE" sz="1500" dirty="0" smtClean="0">
                <a:solidFill>
                  <a:srgbClr val="002060"/>
                </a:solidFill>
              </a:rPr>
              <a:t> wurde von uns schon mehrmals besucht, wie auch viele andere außerschulische Lernorte (z.B. Bücherei, </a:t>
            </a:r>
            <a:r>
              <a:rPr lang="de-DE" sz="1500" dirty="0" err="1" smtClean="0">
                <a:solidFill>
                  <a:srgbClr val="002060"/>
                </a:solidFill>
              </a:rPr>
              <a:t>Musenhof</a:t>
            </a:r>
            <a:r>
              <a:rPr lang="de-DE" sz="1500" dirty="0" smtClean="0">
                <a:solidFill>
                  <a:srgbClr val="002060"/>
                </a:solidFill>
              </a:rPr>
              <a:t>, Kino, Zoo, etc.)</a:t>
            </a:r>
            <a:endParaRPr lang="de-DE" sz="1500" dirty="0">
              <a:solidFill>
                <a:srgbClr val="002060"/>
              </a:solidFill>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58929" y="1829452"/>
            <a:ext cx="4406734" cy="386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descr="uhrschule_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4" name="Titel 3"/>
          <p:cNvSpPr>
            <a:spLocks noGrp="1"/>
          </p:cNvSpPr>
          <p:nvPr>
            <p:ph type="title"/>
          </p:nvPr>
        </p:nvSpPr>
        <p:spPr>
          <a:xfrm>
            <a:off x="1243765" y="763346"/>
            <a:ext cx="9153289" cy="402125"/>
          </a:xfrm>
        </p:spPr>
        <p:txBody>
          <a:bodyPr>
            <a:normAutofit fontScale="90000"/>
          </a:bodyPr>
          <a:lstStyle/>
          <a:p>
            <a:r>
              <a:rPr lang="de-DE" sz="2400" dirty="0" smtClean="0"/>
              <a:t>Auf zum Ausflug…</a:t>
            </a:r>
            <a:endParaRPr lang="de-DE" sz="2400"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6892" y="3030077"/>
            <a:ext cx="1954626" cy="2664183"/>
          </a:xfrm>
          <a:prstGeom prst="rect">
            <a:avLst/>
          </a:prstGeom>
        </p:spPr>
      </p:pic>
    </p:spTree>
    <p:extLst>
      <p:ext uri="{BB962C8B-B14F-4D97-AF65-F5344CB8AC3E}">
        <p14:creationId xmlns:p14="http://schemas.microsoft.com/office/powerpoint/2010/main" val="1852855348"/>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678" y="3034079"/>
            <a:ext cx="5061989" cy="273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Textfeld 4">
            <a:extLst>
              <a:ext uri="{FF2B5EF4-FFF2-40B4-BE49-F238E27FC236}">
                <a16:creationId xmlns:a16="http://schemas.microsoft.com/office/drawing/2014/main" id="{8818D34C-005D-49BC-84BF-AA50A7B5ED1F}"/>
              </a:ext>
            </a:extLst>
          </p:cNvPr>
          <p:cNvSpPr txBox="1">
            <a:spLocks noChangeArrowheads="1"/>
          </p:cNvSpPr>
          <p:nvPr/>
        </p:nvSpPr>
        <p:spPr bwMode="auto">
          <a:xfrm>
            <a:off x="6297095" y="1447537"/>
            <a:ext cx="517057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de-DE" altLang="de-DE" sz="1500" dirty="0">
                <a:solidFill>
                  <a:srgbClr val="002060"/>
                </a:solidFill>
              </a:rPr>
              <a:t>An der Uhrschule lernen derzeit </a:t>
            </a:r>
            <a:r>
              <a:rPr lang="de-DE" altLang="de-DE" sz="1500" dirty="0" smtClean="0">
                <a:solidFill>
                  <a:srgbClr val="002060"/>
                </a:solidFill>
              </a:rPr>
              <a:t>188 </a:t>
            </a:r>
            <a:r>
              <a:rPr lang="de-DE" altLang="de-DE" sz="1500" dirty="0">
                <a:solidFill>
                  <a:srgbClr val="002060"/>
                </a:solidFill>
              </a:rPr>
              <a:t>Kinder in </a:t>
            </a:r>
            <a:r>
              <a:rPr lang="de-DE" altLang="de-DE" sz="1500" b="1" dirty="0">
                <a:solidFill>
                  <a:srgbClr val="002060"/>
                </a:solidFill>
              </a:rPr>
              <a:t>8 Klassen </a:t>
            </a:r>
            <a:r>
              <a:rPr lang="de-DE" altLang="de-DE" sz="1500" b="1" dirty="0" smtClean="0">
                <a:solidFill>
                  <a:srgbClr val="002060"/>
                </a:solidFill>
              </a:rPr>
              <a:t>jahrgangsbezogen und inklusiv</a:t>
            </a:r>
            <a:r>
              <a:rPr lang="de-DE" altLang="de-DE" sz="1500" dirty="0" smtClean="0">
                <a:solidFill>
                  <a:srgbClr val="002060"/>
                </a:solidFill>
              </a:rPr>
              <a:t>. </a:t>
            </a:r>
            <a:r>
              <a:rPr lang="de-DE" altLang="de-DE" sz="1500" dirty="0">
                <a:solidFill>
                  <a:srgbClr val="002060"/>
                </a:solidFill>
              </a:rPr>
              <a:t>Sie werden von einem </a:t>
            </a:r>
            <a:r>
              <a:rPr lang="de-DE" altLang="de-DE" sz="1500" b="1" dirty="0" smtClean="0">
                <a:solidFill>
                  <a:srgbClr val="002060"/>
                </a:solidFill>
              </a:rPr>
              <a:t>multiprofessionellen </a:t>
            </a:r>
            <a:r>
              <a:rPr lang="de-DE" altLang="de-DE" sz="1500" b="1" dirty="0">
                <a:solidFill>
                  <a:srgbClr val="002060"/>
                </a:solidFill>
              </a:rPr>
              <a:t>Team </a:t>
            </a:r>
            <a:r>
              <a:rPr lang="de-DE" altLang="de-DE" sz="1500" dirty="0" smtClean="0">
                <a:solidFill>
                  <a:srgbClr val="002060"/>
                </a:solidFill>
              </a:rPr>
              <a:t>aus Lehrkräften</a:t>
            </a:r>
            <a:r>
              <a:rPr lang="de-DE" altLang="de-DE" sz="1500" dirty="0">
                <a:solidFill>
                  <a:srgbClr val="002060"/>
                </a:solidFill>
              </a:rPr>
              <a:t>, </a:t>
            </a:r>
            <a:r>
              <a:rPr lang="de-DE" altLang="de-DE" sz="1500" dirty="0" smtClean="0">
                <a:solidFill>
                  <a:srgbClr val="002060"/>
                </a:solidFill>
              </a:rPr>
              <a:t>einer Lehramtsanwärterin, Erziehern und Erzieherinnen, Sonderpädagoginnen, Sozialpädagoginnen, einer Schulsozialarbeiterin und Integrationshilfen gefördert</a:t>
            </a:r>
            <a:r>
              <a:rPr lang="de-DE" altLang="de-DE" sz="1500" dirty="0">
                <a:solidFill>
                  <a:srgbClr val="002060"/>
                </a:solidFill>
              </a:rPr>
              <a:t>. </a:t>
            </a:r>
          </a:p>
        </p:txBody>
      </p:sp>
      <p:pic>
        <p:nvPicPr>
          <p:cNvPr id="12" name="Grafik 11" descr="uhrschule_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3" name="Textfeld 2"/>
          <p:cNvSpPr txBox="1"/>
          <p:nvPr/>
        </p:nvSpPr>
        <p:spPr>
          <a:xfrm>
            <a:off x="838003" y="432924"/>
            <a:ext cx="5296789" cy="2262158"/>
          </a:xfrm>
          <a:prstGeom prst="rect">
            <a:avLst/>
          </a:prstGeom>
          <a:noFill/>
        </p:spPr>
        <p:txBody>
          <a:bodyPr wrap="square" rtlCol="0">
            <a:spAutoFit/>
          </a:bodyPr>
          <a:lstStyle/>
          <a:p>
            <a:pPr algn="just"/>
            <a:endParaRPr lang="de-DE" sz="2400" b="1" u="sng" dirty="0" smtClean="0">
              <a:solidFill>
                <a:srgbClr val="92D050"/>
              </a:solidFill>
            </a:endParaRPr>
          </a:p>
          <a:p>
            <a:pPr algn="just"/>
            <a:r>
              <a:rPr lang="de-DE" sz="2400" b="1" u="sng" dirty="0" smtClean="0">
                <a:solidFill>
                  <a:srgbClr val="92D050"/>
                </a:solidFill>
              </a:rPr>
              <a:t>Was </a:t>
            </a:r>
            <a:r>
              <a:rPr lang="de-DE" sz="2400" b="1" u="sng" dirty="0">
                <a:solidFill>
                  <a:srgbClr val="92D050"/>
                </a:solidFill>
              </a:rPr>
              <a:t>ist uns wichtig? </a:t>
            </a:r>
            <a:endParaRPr lang="de-DE" sz="2400" b="1" u="sng" dirty="0" smtClean="0">
              <a:solidFill>
                <a:srgbClr val="92D050"/>
              </a:solidFill>
            </a:endParaRPr>
          </a:p>
          <a:p>
            <a:pPr algn="just"/>
            <a:endParaRPr lang="de-DE" dirty="0">
              <a:solidFill>
                <a:srgbClr val="002060"/>
              </a:solidFill>
            </a:endParaRPr>
          </a:p>
          <a:p>
            <a:pPr algn="just"/>
            <a:r>
              <a:rPr lang="de-DE" sz="1500" dirty="0">
                <a:solidFill>
                  <a:srgbClr val="002060"/>
                </a:solidFill>
              </a:rPr>
              <a:t>Uns, dem Team der </a:t>
            </a:r>
            <a:r>
              <a:rPr lang="de-DE" sz="1500" dirty="0" smtClean="0">
                <a:solidFill>
                  <a:srgbClr val="002060"/>
                </a:solidFill>
              </a:rPr>
              <a:t>Uhrschule, </a:t>
            </a:r>
            <a:r>
              <a:rPr lang="de-DE" sz="1500" dirty="0">
                <a:solidFill>
                  <a:srgbClr val="002060"/>
                </a:solidFill>
              </a:rPr>
              <a:t>ist es wichtig, jedes Kind mit seiner </a:t>
            </a:r>
            <a:r>
              <a:rPr lang="de-DE" sz="1500" dirty="0" smtClean="0">
                <a:solidFill>
                  <a:srgbClr val="002060"/>
                </a:solidFill>
              </a:rPr>
              <a:t>Persönlichkeit </a:t>
            </a:r>
            <a:r>
              <a:rPr lang="de-DE" sz="1500" b="1" dirty="0" smtClean="0">
                <a:solidFill>
                  <a:srgbClr val="002060"/>
                </a:solidFill>
              </a:rPr>
              <a:t>individuell</a:t>
            </a:r>
            <a:r>
              <a:rPr lang="de-DE" sz="1500" dirty="0" smtClean="0">
                <a:solidFill>
                  <a:srgbClr val="002060"/>
                </a:solidFill>
              </a:rPr>
              <a:t> anzunehmen</a:t>
            </a:r>
            <a:r>
              <a:rPr lang="de-DE" sz="1500" dirty="0">
                <a:solidFill>
                  <a:srgbClr val="002060"/>
                </a:solidFill>
              </a:rPr>
              <a:t>, uns gemeinsam mit den Eltern auf den Weg zu machen, die persönliche Lernbiographie des Kindes mit </a:t>
            </a:r>
            <a:r>
              <a:rPr lang="de-DE" sz="1500" b="1" dirty="0" smtClean="0">
                <a:solidFill>
                  <a:srgbClr val="002060"/>
                </a:solidFill>
              </a:rPr>
              <a:t>Erfolgserleb-nissen</a:t>
            </a:r>
            <a:r>
              <a:rPr lang="de-DE" sz="1500" dirty="0" smtClean="0">
                <a:solidFill>
                  <a:srgbClr val="002060"/>
                </a:solidFill>
              </a:rPr>
              <a:t> </a:t>
            </a:r>
            <a:r>
              <a:rPr lang="de-DE" sz="1500" dirty="0">
                <a:solidFill>
                  <a:srgbClr val="002060"/>
                </a:solidFill>
              </a:rPr>
              <a:t>zu bereichern. </a:t>
            </a:r>
            <a:endParaRPr lang="de-DE" sz="1500" dirty="0" smtClean="0">
              <a:solidFill>
                <a:srgbClr val="002060"/>
              </a:solidFill>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1348" y="3215122"/>
            <a:ext cx="2322059" cy="1741545"/>
          </a:xfrm>
          <a:prstGeom prst="rect">
            <a:avLst/>
          </a:prstGeom>
        </p:spPr>
      </p:pic>
      <p:sp>
        <p:nvSpPr>
          <p:cNvPr id="4" name="Textfeld 3"/>
          <p:cNvSpPr txBox="1"/>
          <p:nvPr/>
        </p:nvSpPr>
        <p:spPr>
          <a:xfrm>
            <a:off x="2808593" y="2904012"/>
            <a:ext cx="3326200" cy="2862322"/>
          </a:xfrm>
          <a:prstGeom prst="rect">
            <a:avLst/>
          </a:prstGeom>
          <a:noFill/>
        </p:spPr>
        <p:txBody>
          <a:bodyPr wrap="square" rtlCol="0">
            <a:spAutoFit/>
          </a:bodyPr>
          <a:lstStyle/>
          <a:p>
            <a:pPr algn="just"/>
            <a:r>
              <a:rPr lang="de-DE" sz="1500" dirty="0">
                <a:solidFill>
                  <a:srgbClr val="002060"/>
                </a:solidFill>
              </a:rPr>
              <a:t>Wir möchten Kinder </a:t>
            </a:r>
            <a:r>
              <a:rPr lang="de-DE" sz="1500" b="1" dirty="0">
                <a:solidFill>
                  <a:srgbClr val="002060"/>
                </a:solidFill>
              </a:rPr>
              <a:t>stark machen</a:t>
            </a:r>
            <a:r>
              <a:rPr lang="de-DE" sz="1500" dirty="0">
                <a:solidFill>
                  <a:srgbClr val="002060"/>
                </a:solidFill>
              </a:rPr>
              <a:t> und i</a:t>
            </a:r>
            <a:r>
              <a:rPr lang="de-DE" sz="1500" dirty="0" smtClean="0">
                <a:solidFill>
                  <a:srgbClr val="002060"/>
                </a:solidFill>
              </a:rPr>
              <a:t>hnen </a:t>
            </a:r>
            <a:r>
              <a:rPr lang="de-DE" sz="1500" b="1" dirty="0" smtClean="0">
                <a:solidFill>
                  <a:srgbClr val="002060"/>
                </a:solidFill>
              </a:rPr>
              <a:t>gegenseitige Wert-schätzung </a:t>
            </a:r>
            <a:r>
              <a:rPr lang="de-DE" sz="1500" dirty="0">
                <a:solidFill>
                  <a:srgbClr val="002060"/>
                </a:solidFill>
              </a:rPr>
              <a:t>mit auf den Weg geben. </a:t>
            </a:r>
          </a:p>
          <a:p>
            <a:pPr algn="just"/>
            <a:r>
              <a:rPr lang="de-DE" sz="1500" dirty="0">
                <a:solidFill>
                  <a:srgbClr val="002060"/>
                </a:solidFill>
              </a:rPr>
              <a:t>Sie sollen lernen, </a:t>
            </a:r>
            <a:r>
              <a:rPr lang="de-DE" sz="1500" dirty="0" smtClean="0">
                <a:solidFill>
                  <a:srgbClr val="002060"/>
                </a:solidFill>
              </a:rPr>
              <a:t>auch</a:t>
            </a:r>
          </a:p>
          <a:p>
            <a:pPr algn="just"/>
            <a:r>
              <a:rPr lang="de-DE" sz="1500" dirty="0" smtClean="0">
                <a:solidFill>
                  <a:srgbClr val="002060"/>
                </a:solidFill>
              </a:rPr>
              <a:t>Schwierigkeiten </a:t>
            </a:r>
            <a:r>
              <a:rPr lang="de-DE" sz="1500" dirty="0">
                <a:solidFill>
                  <a:srgbClr val="002060"/>
                </a:solidFill>
              </a:rPr>
              <a:t>zu meistern und ihre Begabungen mit Stolz </a:t>
            </a:r>
            <a:r>
              <a:rPr lang="de-DE" sz="1500" dirty="0" smtClean="0">
                <a:solidFill>
                  <a:srgbClr val="002060"/>
                </a:solidFill>
              </a:rPr>
              <a:t>weiter zu entwickeln</a:t>
            </a:r>
            <a:r>
              <a:rPr lang="de-DE" sz="1500" dirty="0">
                <a:solidFill>
                  <a:srgbClr val="002060"/>
                </a:solidFill>
              </a:rPr>
              <a:t>.  </a:t>
            </a:r>
          </a:p>
          <a:p>
            <a:pPr algn="just"/>
            <a:r>
              <a:rPr lang="de-DE" sz="1500" dirty="0">
                <a:solidFill>
                  <a:srgbClr val="002060"/>
                </a:solidFill>
              </a:rPr>
              <a:t>Vor Ihren Kindern liegen </a:t>
            </a:r>
            <a:r>
              <a:rPr lang="de-DE" sz="1500" dirty="0" smtClean="0">
                <a:solidFill>
                  <a:srgbClr val="002060"/>
                </a:solidFill>
              </a:rPr>
              <a:t>vier auf-regende </a:t>
            </a:r>
            <a:r>
              <a:rPr lang="de-DE" sz="1500" dirty="0">
                <a:solidFill>
                  <a:srgbClr val="002060"/>
                </a:solidFill>
              </a:rPr>
              <a:t>und prägende Jahre, an die sie sich einmal gerne mit viel Freude zurückerinnern sollen. </a:t>
            </a:r>
          </a:p>
          <a:p>
            <a:pPr algn="just"/>
            <a:endParaRPr lang="de-DE" sz="1500" dirty="0"/>
          </a:p>
        </p:txBody>
      </p:sp>
    </p:spTree>
    <p:extLst>
      <p:ext uri="{BB962C8B-B14F-4D97-AF65-F5344CB8AC3E}">
        <p14:creationId xmlns:p14="http://schemas.microsoft.com/office/powerpoint/2010/main" val="4194671649"/>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feld 4">
            <a:extLst>
              <a:ext uri="{FF2B5EF4-FFF2-40B4-BE49-F238E27FC236}">
                <a16:creationId xmlns:a16="http://schemas.microsoft.com/office/drawing/2014/main" id="{FF7396CA-9737-4059-8196-16AF3798F7AE}"/>
              </a:ext>
            </a:extLst>
          </p:cNvPr>
          <p:cNvSpPr txBox="1">
            <a:spLocks noChangeArrowheads="1"/>
          </p:cNvSpPr>
          <p:nvPr/>
        </p:nvSpPr>
        <p:spPr bwMode="auto">
          <a:xfrm>
            <a:off x="4780492" y="2021030"/>
            <a:ext cx="6687175" cy="35548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None/>
            </a:pPr>
            <a:r>
              <a:rPr lang="de-DE" altLang="de-DE" sz="1500" dirty="0">
                <a:solidFill>
                  <a:srgbClr val="002060"/>
                </a:solidFill>
              </a:rPr>
              <a:t>Im Unterricht fördert </a:t>
            </a:r>
            <a:r>
              <a:rPr lang="de-DE" altLang="de-DE" sz="1500" dirty="0" smtClean="0">
                <a:solidFill>
                  <a:srgbClr val="002060"/>
                </a:solidFill>
              </a:rPr>
              <a:t>und fordert das </a:t>
            </a:r>
            <a:r>
              <a:rPr lang="de-DE" altLang="de-DE" sz="1500" b="1" dirty="0" smtClean="0">
                <a:solidFill>
                  <a:srgbClr val="002060"/>
                </a:solidFill>
              </a:rPr>
              <a:t>multiprofessionelle Team </a:t>
            </a:r>
            <a:r>
              <a:rPr lang="de-DE" altLang="de-DE" sz="1500" dirty="0">
                <a:solidFill>
                  <a:srgbClr val="002060"/>
                </a:solidFill>
              </a:rPr>
              <a:t>aus </a:t>
            </a:r>
            <a:r>
              <a:rPr lang="de-DE" altLang="de-DE" sz="1500" dirty="0" smtClean="0">
                <a:solidFill>
                  <a:srgbClr val="002060"/>
                </a:solidFill>
              </a:rPr>
              <a:t>Lehrkräften, </a:t>
            </a:r>
            <a:r>
              <a:rPr lang="de-DE" altLang="de-DE" sz="1500" dirty="0">
                <a:solidFill>
                  <a:srgbClr val="002060"/>
                </a:solidFill>
              </a:rPr>
              <a:t>Sonderpädagoginnen, </a:t>
            </a:r>
            <a:r>
              <a:rPr lang="de-DE" altLang="de-DE" sz="1500" dirty="0" smtClean="0">
                <a:solidFill>
                  <a:srgbClr val="002060"/>
                </a:solidFill>
              </a:rPr>
              <a:t>Sozialpädagoginnen, </a:t>
            </a:r>
            <a:r>
              <a:rPr lang="de-DE" altLang="de-DE" sz="1500" dirty="0" smtClean="0">
                <a:solidFill>
                  <a:srgbClr val="002060"/>
                </a:solidFill>
              </a:rPr>
              <a:t>Fachkraft multiprofessionelles Team, Schulsozialarbeiterin </a:t>
            </a:r>
            <a:r>
              <a:rPr lang="de-DE" altLang="de-DE" sz="1500" dirty="0">
                <a:solidFill>
                  <a:srgbClr val="002060"/>
                </a:solidFill>
              </a:rPr>
              <a:t>und </a:t>
            </a:r>
            <a:r>
              <a:rPr lang="de-DE" altLang="de-DE" sz="1500" dirty="0" smtClean="0">
                <a:solidFill>
                  <a:srgbClr val="002060"/>
                </a:solidFill>
              </a:rPr>
              <a:t>Integrationshilfen </a:t>
            </a:r>
            <a:r>
              <a:rPr lang="de-DE" altLang="de-DE" sz="1500" dirty="0">
                <a:solidFill>
                  <a:srgbClr val="002060"/>
                </a:solidFill>
              </a:rPr>
              <a:t>alle </a:t>
            </a:r>
            <a:r>
              <a:rPr lang="de-DE" altLang="de-DE" sz="1500" dirty="0" smtClean="0">
                <a:solidFill>
                  <a:srgbClr val="002060"/>
                </a:solidFill>
              </a:rPr>
              <a:t>Uhrschulkinder</a:t>
            </a:r>
            <a:r>
              <a:rPr lang="de-DE" altLang="de-DE" sz="1500" dirty="0" smtClean="0">
                <a:solidFill>
                  <a:srgbClr val="002060"/>
                </a:solidFill>
              </a:rPr>
              <a:t> </a:t>
            </a:r>
            <a:r>
              <a:rPr lang="de-DE" altLang="de-DE" sz="1500" dirty="0">
                <a:solidFill>
                  <a:srgbClr val="002060"/>
                </a:solidFill>
              </a:rPr>
              <a:t>gemäß ihren besonderen </a:t>
            </a:r>
            <a:r>
              <a:rPr lang="de-DE" altLang="de-DE" sz="1500" b="1" dirty="0">
                <a:solidFill>
                  <a:srgbClr val="002060"/>
                </a:solidFill>
              </a:rPr>
              <a:t>Begabungen</a:t>
            </a:r>
            <a:r>
              <a:rPr lang="de-DE" altLang="de-DE" sz="1500" dirty="0">
                <a:solidFill>
                  <a:srgbClr val="002060"/>
                </a:solidFill>
              </a:rPr>
              <a:t> und </a:t>
            </a:r>
            <a:r>
              <a:rPr lang="de-DE" altLang="de-DE" sz="1500" b="1" dirty="0" smtClean="0">
                <a:solidFill>
                  <a:srgbClr val="002060"/>
                </a:solidFill>
              </a:rPr>
              <a:t>Unter-</a:t>
            </a:r>
            <a:r>
              <a:rPr lang="de-DE" altLang="de-DE" sz="1500" b="1" dirty="0" err="1" smtClean="0">
                <a:solidFill>
                  <a:srgbClr val="002060"/>
                </a:solidFill>
              </a:rPr>
              <a:t>stützungsbedarfen</a:t>
            </a:r>
            <a:r>
              <a:rPr lang="de-DE" altLang="de-DE" sz="1500" dirty="0">
                <a:solidFill>
                  <a:srgbClr val="002060"/>
                </a:solidFill>
              </a:rPr>
              <a:t>. In allen Klassen findet </a:t>
            </a:r>
            <a:r>
              <a:rPr lang="de-DE" altLang="de-DE" sz="1500" dirty="0" smtClean="0">
                <a:solidFill>
                  <a:srgbClr val="002060"/>
                </a:solidFill>
              </a:rPr>
              <a:t>das gemeinsame Lernen statt</a:t>
            </a:r>
            <a:r>
              <a:rPr lang="de-DE" altLang="de-DE" sz="1500" dirty="0">
                <a:solidFill>
                  <a:srgbClr val="002060"/>
                </a:solidFill>
              </a:rPr>
              <a:t>. </a:t>
            </a:r>
            <a:endParaRPr lang="de-DE" altLang="de-DE" sz="1500" dirty="0" smtClean="0">
              <a:solidFill>
                <a:srgbClr val="002060"/>
              </a:solidFill>
            </a:endParaRPr>
          </a:p>
          <a:p>
            <a:pPr algn="just" eaLnBrk="1" hangingPunct="1">
              <a:spcBef>
                <a:spcPct val="0"/>
              </a:spcBef>
              <a:buNone/>
            </a:pPr>
            <a:endParaRPr lang="de-DE" altLang="de-DE" sz="1500" dirty="0" smtClean="0">
              <a:solidFill>
                <a:srgbClr val="002060"/>
              </a:solidFill>
            </a:endParaRPr>
          </a:p>
          <a:p>
            <a:pPr algn="just" eaLnBrk="1" hangingPunct="1">
              <a:spcBef>
                <a:spcPct val="0"/>
              </a:spcBef>
              <a:buNone/>
            </a:pPr>
            <a:r>
              <a:rPr lang="de-DE" altLang="de-DE" sz="1500" dirty="0" smtClean="0">
                <a:solidFill>
                  <a:srgbClr val="002060"/>
                </a:solidFill>
              </a:rPr>
              <a:t>Die </a:t>
            </a:r>
            <a:r>
              <a:rPr lang="de-DE" altLang="de-DE" sz="1500" dirty="0">
                <a:solidFill>
                  <a:srgbClr val="002060"/>
                </a:solidFill>
              </a:rPr>
              <a:t>Sonderpädagoginnen </a:t>
            </a:r>
            <a:r>
              <a:rPr lang="de-DE" altLang="de-DE" sz="1500" dirty="0" smtClean="0">
                <a:solidFill>
                  <a:srgbClr val="002060"/>
                </a:solidFill>
              </a:rPr>
              <a:t>unterstützen </a:t>
            </a:r>
            <a:r>
              <a:rPr lang="de-DE" altLang="de-DE" sz="1500" dirty="0">
                <a:solidFill>
                  <a:srgbClr val="002060"/>
                </a:solidFill>
              </a:rPr>
              <a:t>die </a:t>
            </a:r>
            <a:r>
              <a:rPr lang="de-DE" altLang="de-DE" sz="1500" dirty="0" smtClean="0">
                <a:solidFill>
                  <a:srgbClr val="002060"/>
                </a:solidFill>
              </a:rPr>
              <a:t>Grundschullehrkräfte </a:t>
            </a:r>
            <a:r>
              <a:rPr lang="de-DE" altLang="de-DE" sz="1500" dirty="0">
                <a:solidFill>
                  <a:srgbClr val="002060"/>
                </a:solidFill>
              </a:rPr>
              <a:t>einer Jahrgangstufe im Team, erstellen </a:t>
            </a:r>
            <a:r>
              <a:rPr lang="de-DE" altLang="de-DE" sz="1500" b="1" dirty="0">
                <a:solidFill>
                  <a:srgbClr val="002060"/>
                </a:solidFill>
              </a:rPr>
              <a:t>individuelle Förderpläne </a:t>
            </a:r>
            <a:r>
              <a:rPr lang="de-DE" altLang="de-DE" sz="1500" dirty="0">
                <a:solidFill>
                  <a:srgbClr val="002060"/>
                </a:solidFill>
              </a:rPr>
              <a:t>und </a:t>
            </a:r>
            <a:r>
              <a:rPr lang="de-DE" altLang="de-DE" sz="1500" dirty="0" smtClean="0">
                <a:solidFill>
                  <a:srgbClr val="002060"/>
                </a:solidFill>
              </a:rPr>
              <a:t>Unterstützungsangebote </a:t>
            </a:r>
            <a:r>
              <a:rPr lang="de-DE" altLang="de-DE" sz="1500" dirty="0">
                <a:solidFill>
                  <a:srgbClr val="002060"/>
                </a:solidFill>
              </a:rPr>
              <a:t>innerhalb des </a:t>
            </a:r>
            <a:r>
              <a:rPr lang="de-DE" altLang="de-DE" sz="1500" dirty="0" smtClean="0">
                <a:solidFill>
                  <a:srgbClr val="002060"/>
                </a:solidFill>
              </a:rPr>
              <a:t>Klassenunterrichtes. Sie </a:t>
            </a:r>
            <a:r>
              <a:rPr lang="de-DE" altLang="de-DE" sz="1500" dirty="0">
                <a:solidFill>
                  <a:srgbClr val="002060"/>
                </a:solidFill>
              </a:rPr>
              <a:t>fördern Kinder </a:t>
            </a:r>
            <a:r>
              <a:rPr lang="de-DE" altLang="de-DE" sz="1500" dirty="0" smtClean="0">
                <a:solidFill>
                  <a:srgbClr val="002060"/>
                </a:solidFill>
              </a:rPr>
              <a:t>auch in </a:t>
            </a:r>
            <a:r>
              <a:rPr lang="de-DE" altLang="de-DE" sz="1500" dirty="0">
                <a:solidFill>
                  <a:srgbClr val="002060"/>
                </a:solidFill>
              </a:rPr>
              <a:t>Kleingruppen und stellen individuell auf den Lernstand abgestimmtes Material zur Verfügung</a:t>
            </a:r>
            <a:r>
              <a:rPr lang="de-DE" altLang="de-DE" sz="1500" dirty="0" smtClean="0">
                <a:solidFill>
                  <a:srgbClr val="002060"/>
                </a:solidFill>
              </a:rPr>
              <a:t>.</a:t>
            </a:r>
          </a:p>
          <a:p>
            <a:pPr algn="just" eaLnBrk="1" hangingPunct="1">
              <a:spcBef>
                <a:spcPct val="0"/>
              </a:spcBef>
              <a:buNone/>
            </a:pPr>
            <a:endParaRPr lang="de-DE" altLang="de-DE" sz="1500" dirty="0">
              <a:solidFill>
                <a:srgbClr val="002060"/>
              </a:solidFill>
            </a:endParaRPr>
          </a:p>
          <a:p>
            <a:pPr algn="just" eaLnBrk="1" hangingPunct="1">
              <a:spcBef>
                <a:spcPct val="0"/>
              </a:spcBef>
              <a:buFontTx/>
              <a:buNone/>
            </a:pPr>
            <a:r>
              <a:rPr lang="de-DE" altLang="de-DE" sz="1500" dirty="0">
                <a:solidFill>
                  <a:srgbClr val="002060"/>
                </a:solidFill>
              </a:rPr>
              <a:t>Sonderpädagogische Förderung für einzelne Kinder und der </a:t>
            </a:r>
            <a:r>
              <a:rPr lang="de-DE" altLang="de-DE" sz="1500" dirty="0" smtClean="0">
                <a:solidFill>
                  <a:srgbClr val="002060"/>
                </a:solidFill>
              </a:rPr>
              <a:t>Klassen-unterricht </a:t>
            </a:r>
            <a:r>
              <a:rPr lang="de-DE" altLang="de-DE" sz="1500" dirty="0">
                <a:solidFill>
                  <a:srgbClr val="002060"/>
                </a:solidFill>
              </a:rPr>
              <a:t>durch die </a:t>
            </a:r>
            <a:r>
              <a:rPr lang="de-DE" altLang="de-DE" sz="1500" dirty="0" smtClean="0">
                <a:solidFill>
                  <a:srgbClr val="002060"/>
                </a:solidFill>
              </a:rPr>
              <a:t>Klassenlehrkraft </a:t>
            </a:r>
            <a:r>
              <a:rPr lang="de-DE" altLang="de-DE" sz="1500" dirty="0">
                <a:solidFill>
                  <a:srgbClr val="002060"/>
                </a:solidFill>
              </a:rPr>
              <a:t>für alle </a:t>
            </a:r>
            <a:r>
              <a:rPr lang="de-DE" altLang="de-DE" sz="1500" dirty="0" smtClean="0">
                <a:solidFill>
                  <a:srgbClr val="002060"/>
                </a:solidFill>
              </a:rPr>
              <a:t>Kinder </a:t>
            </a:r>
            <a:r>
              <a:rPr lang="de-DE" altLang="de-DE" sz="1500" dirty="0">
                <a:solidFill>
                  <a:srgbClr val="002060"/>
                </a:solidFill>
              </a:rPr>
              <a:t>gehen Hand in </a:t>
            </a:r>
            <a:r>
              <a:rPr lang="de-DE" altLang="de-DE" sz="1500" dirty="0" smtClean="0">
                <a:solidFill>
                  <a:srgbClr val="002060"/>
                </a:solidFill>
              </a:rPr>
              <a:t>Hand („team-</a:t>
            </a:r>
            <a:r>
              <a:rPr lang="de-DE" altLang="de-DE" sz="1500" dirty="0" err="1" smtClean="0">
                <a:solidFill>
                  <a:srgbClr val="002060"/>
                </a:solidFill>
              </a:rPr>
              <a:t>teaching</a:t>
            </a:r>
            <a:r>
              <a:rPr lang="de-DE" altLang="de-DE" sz="1500" dirty="0" smtClean="0">
                <a:solidFill>
                  <a:srgbClr val="002060"/>
                </a:solidFill>
              </a:rPr>
              <a:t>“). </a:t>
            </a:r>
            <a:endParaRPr lang="de-DE" altLang="de-DE" sz="1500" dirty="0">
              <a:solidFill>
                <a:srgbClr val="002060"/>
              </a:solidFill>
            </a:endParaRPr>
          </a:p>
        </p:txBody>
      </p:sp>
      <p:sp>
        <p:nvSpPr>
          <p:cNvPr id="8" name="Textfeld 4">
            <a:extLst>
              <a:ext uri="{FF2B5EF4-FFF2-40B4-BE49-F238E27FC236}">
                <a16:creationId xmlns:a16="http://schemas.microsoft.com/office/drawing/2014/main" id="{25471044-1405-4EF6-B923-12A3F0EA16E0}"/>
              </a:ext>
            </a:extLst>
          </p:cNvPr>
          <p:cNvSpPr txBox="1">
            <a:spLocks noChangeArrowheads="1"/>
          </p:cNvSpPr>
          <p:nvPr/>
        </p:nvSpPr>
        <p:spPr bwMode="auto">
          <a:xfrm>
            <a:off x="871548" y="865987"/>
            <a:ext cx="89707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dirty="0">
                <a:solidFill>
                  <a:srgbClr val="92D050"/>
                </a:solidFill>
              </a:rPr>
              <a:t>Sonderpädagogische Unterstützung für </a:t>
            </a:r>
            <a:r>
              <a:rPr lang="de-DE" altLang="de-DE" sz="2400" b="1" dirty="0" smtClean="0">
                <a:solidFill>
                  <a:srgbClr val="92D050"/>
                </a:solidFill>
              </a:rPr>
              <a:t>Kinder </a:t>
            </a:r>
            <a:r>
              <a:rPr lang="de-DE" altLang="de-DE" sz="2400" b="1" dirty="0">
                <a:solidFill>
                  <a:srgbClr val="92D050"/>
                </a:solidFill>
              </a:rPr>
              <a:t>mit Unterstützungsbedarf</a:t>
            </a:r>
          </a:p>
        </p:txBody>
      </p:sp>
      <p:pic>
        <p:nvPicPr>
          <p:cNvPr id="9" name="Grafik 8"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52" y="2446811"/>
            <a:ext cx="3602262" cy="270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27948"/>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feld 4">
            <a:extLst>
              <a:ext uri="{FF2B5EF4-FFF2-40B4-BE49-F238E27FC236}">
                <a16:creationId xmlns:a16="http://schemas.microsoft.com/office/drawing/2014/main" id="{FF7396CA-9737-4059-8196-16AF3798F7AE}"/>
              </a:ext>
            </a:extLst>
          </p:cNvPr>
          <p:cNvSpPr txBox="1">
            <a:spLocks noChangeArrowheads="1"/>
          </p:cNvSpPr>
          <p:nvPr/>
        </p:nvSpPr>
        <p:spPr bwMode="auto">
          <a:xfrm>
            <a:off x="5662911" y="1786106"/>
            <a:ext cx="508042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de-DE" altLang="de-DE" sz="1500" dirty="0">
                <a:solidFill>
                  <a:srgbClr val="002060"/>
                </a:solidFill>
              </a:rPr>
              <a:t>Unsere </a:t>
            </a:r>
            <a:r>
              <a:rPr lang="de-DE" altLang="de-DE" sz="1500" dirty="0" smtClean="0">
                <a:solidFill>
                  <a:srgbClr val="002060"/>
                </a:solidFill>
              </a:rPr>
              <a:t>Sozialpädagoginnen </a:t>
            </a:r>
            <a:r>
              <a:rPr lang="de-DE" altLang="de-DE" sz="1500" dirty="0">
                <a:solidFill>
                  <a:srgbClr val="002060"/>
                </a:solidFill>
              </a:rPr>
              <a:t>Frau </a:t>
            </a:r>
            <a:r>
              <a:rPr lang="de-DE" altLang="de-DE" sz="1500" dirty="0" err="1">
                <a:solidFill>
                  <a:srgbClr val="002060"/>
                </a:solidFill>
              </a:rPr>
              <a:t>Poggensee</a:t>
            </a:r>
            <a:r>
              <a:rPr lang="de-DE" altLang="de-DE" sz="1500" dirty="0">
                <a:solidFill>
                  <a:srgbClr val="002060"/>
                </a:solidFill>
              </a:rPr>
              <a:t> </a:t>
            </a:r>
            <a:r>
              <a:rPr lang="de-DE" altLang="de-DE" sz="1500" dirty="0" smtClean="0">
                <a:solidFill>
                  <a:srgbClr val="002060"/>
                </a:solidFill>
              </a:rPr>
              <a:t>und Frau Sönmez-Öztürk begleiten </a:t>
            </a:r>
            <a:r>
              <a:rPr lang="de-DE" altLang="de-DE" sz="1500" dirty="0">
                <a:solidFill>
                  <a:srgbClr val="002060"/>
                </a:solidFill>
              </a:rPr>
              <a:t>die </a:t>
            </a:r>
            <a:r>
              <a:rPr lang="de-DE" altLang="de-DE" sz="1500" dirty="0" smtClean="0">
                <a:solidFill>
                  <a:srgbClr val="002060"/>
                </a:solidFill>
              </a:rPr>
              <a:t>Kinder </a:t>
            </a:r>
            <a:r>
              <a:rPr lang="de-DE" altLang="de-DE" sz="1500" dirty="0">
                <a:solidFill>
                  <a:srgbClr val="002060"/>
                </a:solidFill>
              </a:rPr>
              <a:t>der </a:t>
            </a:r>
            <a:r>
              <a:rPr lang="de-DE" altLang="de-DE" sz="1500" dirty="0" smtClean="0">
                <a:solidFill>
                  <a:srgbClr val="002060"/>
                </a:solidFill>
              </a:rPr>
              <a:t>Uhrschule im </a:t>
            </a:r>
            <a:r>
              <a:rPr lang="de-DE" altLang="de-DE" sz="1500" dirty="0">
                <a:solidFill>
                  <a:srgbClr val="002060"/>
                </a:solidFill>
              </a:rPr>
              <a:t>Unterricht. Sie </a:t>
            </a:r>
            <a:r>
              <a:rPr lang="de-DE" altLang="de-DE" sz="1500" dirty="0" smtClean="0">
                <a:solidFill>
                  <a:srgbClr val="002060"/>
                </a:solidFill>
              </a:rPr>
              <a:t>beraten u.a. Kinder</a:t>
            </a:r>
            <a:r>
              <a:rPr lang="de-DE" altLang="de-DE" sz="1500" dirty="0">
                <a:solidFill>
                  <a:srgbClr val="002060"/>
                </a:solidFill>
              </a:rPr>
              <a:t>, Eltern und </a:t>
            </a:r>
            <a:r>
              <a:rPr lang="de-DE" altLang="de-DE" sz="1500" dirty="0" smtClean="0">
                <a:solidFill>
                  <a:srgbClr val="002060"/>
                </a:solidFill>
              </a:rPr>
              <a:t>Lehrkräfte </a:t>
            </a:r>
            <a:r>
              <a:rPr lang="de-DE" altLang="de-DE" sz="1500" dirty="0">
                <a:solidFill>
                  <a:srgbClr val="002060"/>
                </a:solidFill>
              </a:rPr>
              <a:t>in der wichtigen Phase des </a:t>
            </a:r>
            <a:r>
              <a:rPr lang="de-DE" altLang="de-DE" sz="1500" dirty="0" smtClean="0">
                <a:solidFill>
                  <a:srgbClr val="002060"/>
                </a:solidFill>
              </a:rPr>
              <a:t>Schulstartes, </a:t>
            </a:r>
            <a:r>
              <a:rPr lang="de-DE" altLang="de-DE" sz="1500" dirty="0">
                <a:solidFill>
                  <a:srgbClr val="002060"/>
                </a:solidFill>
              </a:rPr>
              <a:t>um allen </a:t>
            </a:r>
            <a:r>
              <a:rPr lang="de-DE" altLang="de-DE" sz="1500" dirty="0" smtClean="0">
                <a:solidFill>
                  <a:srgbClr val="002060"/>
                </a:solidFill>
              </a:rPr>
              <a:t>einen </a:t>
            </a:r>
            <a:r>
              <a:rPr lang="de-DE" altLang="de-DE" sz="1500" dirty="0">
                <a:solidFill>
                  <a:srgbClr val="002060"/>
                </a:solidFill>
              </a:rPr>
              <a:t>erfolgreichen Start zu ermöglichen.</a:t>
            </a:r>
          </a:p>
        </p:txBody>
      </p:sp>
      <p:sp>
        <p:nvSpPr>
          <p:cNvPr id="11268" name="Textfeld 4">
            <a:extLst>
              <a:ext uri="{FF2B5EF4-FFF2-40B4-BE49-F238E27FC236}">
                <a16:creationId xmlns:a16="http://schemas.microsoft.com/office/drawing/2014/main" id="{64AC02EE-E8D8-4A25-B546-6112F4E4FAC3}"/>
              </a:ext>
            </a:extLst>
          </p:cNvPr>
          <p:cNvSpPr txBox="1">
            <a:spLocks noChangeArrowheads="1"/>
          </p:cNvSpPr>
          <p:nvPr/>
        </p:nvSpPr>
        <p:spPr bwMode="auto">
          <a:xfrm>
            <a:off x="1130560" y="3558674"/>
            <a:ext cx="10337107"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lnSpc>
                <a:spcPct val="150000"/>
              </a:lnSpc>
              <a:spcBef>
                <a:spcPct val="0"/>
              </a:spcBef>
              <a:buNone/>
            </a:pPr>
            <a:endParaRPr lang="de-DE" altLang="de-DE" sz="1500" dirty="0" smtClean="0">
              <a:solidFill>
                <a:srgbClr val="002060"/>
              </a:solidFill>
            </a:endParaRPr>
          </a:p>
          <a:p>
            <a:pPr eaLnBrk="1" hangingPunct="1">
              <a:lnSpc>
                <a:spcPct val="150000"/>
              </a:lnSpc>
              <a:spcBef>
                <a:spcPct val="0"/>
              </a:spcBef>
              <a:buFont typeface="Arial" panose="020B0604020202020204" pitchFamily="34" charset="0"/>
              <a:buChar char="•"/>
            </a:pPr>
            <a:r>
              <a:rPr lang="de-DE" altLang="de-DE" sz="1500" dirty="0" smtClean="0">
                <a:solidFill>
                  <a:srgbClr val="002060"/>
                </a:solidFill>
              </a:rPr>
              <a:t>Ansprechpartnerin </a:t>
            </a:r>
            <a:r>
              <a:rPr lang="de-DE" altLang="de-DE" sz="1500" dirty="0">
                <a:solidFill>
                  <a:srgbClr val="002060"/>
                </a:solidFill>
              </a:rPr>
              <a:t>für die Koordinierung des Schulspiels am Anmeldetag</a:t>
            </a:r>
          </a:p>
          <a:p>
            <a:pPr eaLnBrk="1" hangingPunct="1">
              <a:lnSpc>
                <a:spcPct val="150000"/>
              </a:lnSpc>
              <a:spcBef>
                <a:spcPct val="0"/>
              </a:spcBef>
              <a:buFont typeface="Arial" panose="020B0604020202020204" pitchFamily="34" charset="0"/>
              <a:buChar char="•"/>
            </a:pPr>
            <a:r>
              <a:rPr lang="de-DE" altLang="de-DE" sz="1500" dirty="0">
                <a:solidFill>
                  <a:srgbClr val="002060"/>
                </a:solidFill>
              </a:rPr>
              <a:t>Kooperation mit den Kindertagesstätten</a:t>
            </a:r>
          </a:p>
          <a:p>
            <a:pPr eaLnBrk="1" hangingPunct="1">
              <a:lnSpc>
                <a:spcPct val="150000"/>
              </a:lnSpc>
              <a:spcBef>
                <a:spcPct val="0"/>
              </a:spcBef>
            </a:pPr>
            <a:r>
              <a:rPr lang="de-DE" altLang="de-DE" sz="1500" dirty="0">
                <a:solidFill>
                  <a:srgbClr val="002060"/>
                </a:solidFill>
              </a:rPr>
              <a:t>Begleitung und vielfältige Unterstützung insbesondere der ersten Klassen im Unterricht</a:t>
            </a:r>
          </a:p>
          <a:p>
            <a:pPr eaLnBrk="1" hangingPunct="1">
              <a:lnSpc>
                <a:spcPct val="150000"/>
              </a:lnSpc>
              <a:spcBef>
                <a:spcPct val="0"/>
              </a:spcBef>
            </a:pPr>
            <a:r>
              <a:rPr lang="de-DE" altLang="de-DE" sz="1500" dirty="0">
                <a:solidFill>
                  <a:srgbClr val="002060"/>
                </a:solidFill>
              </a:rPr>
              <a:t>Kleingruppenförderung in den Bereichen der </a:t>
            </a:r>
            <a:r>
              <a:rPr lang="de-DE" altLang="de-DE" sz="1500" dirty="0" smtClean="0">
                <a:solidFill>
                  <a:srgbClr val="002060"/>
                </a:solidFill>
              </a:rPr>
              <a:t>Feinmotorik, phonologischen </a:t>
            </a:r>
            <a:r>
              <a:rPr lang="de-DE" altLang="de-DE" sz="1500" dirty="0">
                <a:solidFill>
                  <a:srgbClr val="002060"/>
                </a:solidFill>
              </a:rPr>
              <a:t>Bewusstheit, Motorik, Pränumerik und der sozialen Kompetenzen</a:t>
            </a:r>
          </a:p>
          <a:p>
            <a:pPr eaLnBrk="1" hangingPunct="1">
              <a:lnSpc>
                <a:spcPct val="150000"/>
              </a:lnSpc>
              <a:spcBef>
                <a:spcPct val="0"/>
              </a:spcBef>
            </a:pPr>
            <a:r>
              <a:rPr lang="de-DE" altLang="de-DE" sz="1500" dirty="0" err="1">
                <a:solidFill>
                  <a:srgbClr val="002060"/>
                </a:solidFill>
              </a:rPr>
              <a:t>Sprachstandserfassung</a:t>
            </a:r>
            <a:r>
              <a:rPr lang="de-DE" altLang="de-DE" sz="1500" dirty="0">
                <a:solidFill>
                  <a:srgbClr val="002060"/>
                </a:solidFill>
              </a:rPr>
              <a:t> der Vierjährigen, die noch </a:t>
            </a:r>
            <a:r>
              <a:rPr lang="de-DE" altLang="de-DE" sz="1500" dirty="0" smtClean="0">
                <a:solidFill>
                  <a:srgbClr val="002060"/>
                </a:solidFill>
              </a:rPr>
              <a:t>keine Kindertagesstätte </a:t>
            </a:r>
            <a:r>
              <a:rPr lang="de-DE" altLang="de-DE" sz="1500" dirty="0" smtClean="0">
                <a:solidFill>
                  <a:srgbClr val="002060"/>
                </a:solidFill>
              </a:rPr>
              <a:t>besuchen (Delfin 4)</a:t>
            </a:r>
            <a:endParaRPr lang="de-DE" altLang="de-DE" sz="1500" dirty="0">
              <a:solidFill>
                <a:srgbClr val="002060"/>
              </a:solidFill>
            </a:endParaRPr>
          </a:p>
        </p:txBody>
      </p:sp>
      <p:sp>
        <p:nvSpPr>
          <p:cNvPr id="8" name="Textfeld 4">
            <a:extLst>
              <a:ext uri="{FF2B5EF4-FFF2-40B4-BE49-F238E27FC236}">
                <a16:creationId xmlns:a16="http://schemas.microsoft.com/office/drawing/2014/main" id="{25471044-1405-4EF6-B923-12A3F0EA16E0}"/>
              </a:ext>
            </a:extLst>
          </p:cNvPr>
          <p:cNvSpPr txBox="1">
            <a:spLocks noChangeArrowheads="1"/>
          </p:cNvSpPr>
          <p:nvPr/>
        </p:nvSpPr>
        <p:spPr bwMode="auto">
          <a:xfrm>
            <a:off x="1117831" y="798369"/>
            <a:ext cx="755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u="sng" dirty="0">
                <a:solidFill>
                  <a:srgbClr val="92D050"/>
                </a:solidFill>
              </a:rPr>
              <a:t>Sozialpädagogische </a:t>
            </a:r>
            <a:r>
              <a:rPr lang="de-DE" altLang="de-DE" sz="2400" b="1" u="sng" dirty="0" smtClean="0">
                <a:solidFill>
                  <a:srgbClr val="92D050"/>
                </a:solidFill>
              </a:rPr>
              <a:t>Unterstützung</a:t>
            </a:r>
          </a:p>
        </p:txBody>
      </p:sp>
      <p:pic>
        <p:nvPicPr>
          <p:cNvPr id="9" name="Grafik 8"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3622" t="8024" r="17130"/>
          <a:stretch/>
        </p:blipFill>
        <p:spPr>
          <a:xfrm>
            <a:off x="1259632" y="1365665"/>
            <a:ext cx="3984172" cy="2379307"/>
          </a:xfrm>
          <a:prstGeom prst="rect">
            <a:avLst/>
          </a:prstGeom>
        </p:spPr>
      </p:pic>
    </p:spTree>
    <p:extLst>
      <p:ext uri="{BB962C8B-B14F-4D97-AF65-F5344CB8AC3E}">
        <p14:creationId xmlns:p14="http://schemas.microsoft.com/office/powerpoint/2010/main" val="1183845027"/>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4">
            <a:extLst>
              <a:ext uri="{FF2B5EF4-FFF2-40B4-BE49-F238E27FC236}">
                <a16:creationId xmlns:a16="http://schemas.microsoft.com/office/drawing/2014/main" id="{44DE172D-B426-4107-855B-26A63D3DB2D9}"/>
              </a:ext>
            </a:extLst>
          </p:cNvPr>
          <p:cNvSpPr txBox="1">
            <a:spLocks noChangeArrowheads="1"/>
          </p:cNvSpPr>
          <p:nvPr/>
        </p:nvSpPr>
        <p:spPr bwMode="auto">
          <a:xfrm>
            <a:off x="738410" y="544944"/>
            <a:ext cx="755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u="sng" dirty="0">
                <a:solidFill>
                  <a:srgbClr val="92D050"/>
                </a:solidFill>
              </a:rPr>
              <a:t>Schulsozialarbeit</a:t>
            </a:r>
          </a:p>
        </p:txBody>
      </p:sp>
      <p:sp>
        <p:nvSpPr>
          <p:cNvPr id="6147" name="Textfeld 18">
            <a:extLst>
              <a:ext uri="{FF2B5EF4-FFF2-40B4-BE49-F238E27FC236}">
                <a16:creationId xmlns:a16="http://schemas.microsoft.com/office/drawing/2014/main" id="{3838BE5D-1B69-41B0-811E-284EA41A534C}"/>
              </a:ext>
            </a:extLst>
          </p:cNvPr>
          <p:cNvSpPr txBox="1">
            <a:spLocks noChangeArrowheads="1"/>
          </p:cNvSpPr>
          <p:nvPr/>
        </p:nvSpPr>
        <p:spPr bwMode="auto">
          <a:xfrm>
            <a:off x="848248" y="1073408"/>
            <a:ext cx="467971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5113" indent="-2651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de-DE" altLang="de-DE" sz="1600" dirty="0" smtClean="0">
                <a:solidFill>
                  <a:srgbClr val="002060"/>
                </a:solidFill>
              </a:rPr>
              <a:t>Zu den Aufgaben unserer Schulsozialarbeiterin Frau </a:t>
            </a:r>
            <a:r>
              <a:rPr lang="de-DE" altLang="de-DE" sz="1600" dirty="0" err="1" smtClean="0">
                <a:solidFill>
                  <a:srgbClr val="002060"/>
                </a:solidFill>
              </a:rPr>
              <a:t>Leygraf</a:t>
            </a:r>
            <a:r>
              <a:rPr lang="de-DE" altLang="de-DE" sz="1600" dirty="0" smtClean="0">
                <a:solidFill>
                  <a:srgbClr val="002060"/>
                </a:solidFill>
              </a:rPr>
              <a:t> zählen u.a.:</a:t>
            </a:r>
          </a:p>
          <a:p>
            <a:pPr marL="0" indent="0" eaLnBrk="1" hangingPunct="1">
              <a:spcBef>
                <a:spcPct val="0"/>
              </a:spcBef>
              <a:buNone/>
            </a:pPr>
            <a:endParaRPr lang="de-DE" altLang="de-DE" sz="1600" dirty="0" smtClean="0">
              <a:solidFill>
                <a:srgbClr val="002060"/>
              </a:solidFill>
            </a:endParaRPr>
          </a:p>
          <a:p>
            <a:pPr algn="just" eaLnBrk="1" hangingPunct="1">
              <a:spcBef>
                <a:spcPct val="0"/>
              </a:spcBef>
            </a:pPr>
            <a:r>
              <a:rPr lang="de-DE" altLang="de-DE" sz="1600" b="1" dirty="0" smtClean="0">
                <a:solidFill>
                  <a:srgbClr val="002060"/>
                </a:solidFill>
              </a:rPr>
              <a:t>Beratung</a:t>
            </a:r>
            <a:r>
              <a:rPr lang="de-DE" altLang="de-DE" sz="1600" dirty="0" smtClean="0">
                <a:solidFill>
                  <a:srgbClr val="002060"/>
                </a:solidFill>
              </a:rPr>
              <a:t> </a:t>
            </a:r>
            <a:r>
              <a:rPr lang="de-DE" altLang="de-DE" sz="1600" dirty="0">
                <a:solidFill>
                  <a:srgbClr val="002060"/>
                </a:solidFill>
              </a:rPr>
              <a:t>von </a:t>
            </a:r>
            <a:r>
              <a:rPr lang="de-DE" altLang="de-DE" sz="1600" dirty="0" smtClean="0">
                <a:solidFill>
                  <a:srgbClr val="002060"/>
                </a:solidFill>
              </a:rPr>
              <a:t>Kindern, Lehrkräften </a:t>
            </a:r>
            <a:r>
              <a:rPr lang="de-DE" altLang="de-DE" sz="1600" dirty="0">
                <a:solidFill>
                  <a:srgbClr val="002060"/>
                </a:solidFill>
              </a:rPr>
              <a:t>und Eltern zu schulischen Anliegen - freiwillig und vertraulich</a:t>
            </a:r>
          </a:p>
          <a:p>
            <a:pPr algn="just" eaLnBrk="1" hangingPunct="1">
              <a:spcBef>
                <a:spcPct val="0"/>
              </a:spcBef>
            </a:pPr>
            <a:r>
              <a:rPr lang="de-DE" altLang="de-DE" sz="1600" b="1" dirty="0">
                <a:solidFill>
                  <a:srgbClr val="002060"/>
                </a:solidFill>
              </a:rPr>
              <a:t>Unterstützung</a:t>
            </a:r>
            <a:r>
              <a:rPr lang="de-DE" altLang="de-DE" sz="1600" dirty="0">
                <a:solidFill>
                  <a:srgbClr val="002060"/>
                </a:solidFill>
              </a:rPr>
              <a:t> </a:t>
            </a:r>
            <a:r>
              <a:rPr lang="de-DE" altLang="de-DE" sz="1600" b="1" dirty="0">
                <a:solidFill>
                  <a:srgbClr val="002060"/>
                </a:solidFill>
              </a:rPr>
              <a:t>bei Anträgen </a:t>
            </a:r>
            <a:r>
              <a:rPr lang="de-DE" altLang="de-DE" sz="1600" dirty="0">
                <a:solidFill>
                  <a:srgbClr val="002060"/>
                </a:solidFill>
              </a:rPr>
              <a:t>für Hilfen aus dem Gesetz zu Bildung und </a:t>
            </a:r>
            <a:r>
              <a:rPr lang="de-DE" altLang="de-DE" sz="1600" dirty="0" smtClean="0">
                <a:solidFill>
                  <a:srgbClr val="002060"/>
                </a:solidFill>
              </a:rPr>
              <a:t>Teilhabe (</a:t>
            </a:r>
            <a:r>
              <a:rPr lang="de-DE" altLang="de-DE" sz="1600" b="1" dirty="0" err="1" smtClean="0">
                <a:solidFill>
                  <a:srgbClr val="002060"/>
                </a:solidFill>
              </a:rPr>
              <a:t>BuT</a:t>
            </a:r>
            <a:r>
              <a:rPr lang="de-DE" altLang="de-DE" sz="1600" dirty="0" smtClean="0">
                <a:solidFill>
                  <a:srgbClr val="002060"/>
                </a:solidFill>
              </a:rPr>
              <a:t>), </a:t>
            </a:r>
            <a:r>
              <a:rPr lang="de-DE" altLang="de-DE" sz="1600" dirty="0">
                <a:solidFill>
                  <a:srgbClr val="002060"/>
                </a:solidFill>
              </a:rPr>
              <a:t>z.B. zur Finanzierung von Ausflügen und Klassenfahrten</a:t>
            </a:r>
          </a:p>
          <a:p>
            <a:pPr algn="just" eaLnBrk="1" hangingPunct="1">
              <a:spcBef>
                <a:spcPct val="0"/>
              </a:spcBef>
            </a:pPr>
            <a:r>
              <a:rPr lang="de-DE" altLang="de-DE" sz="1600" b="1" dirty="0" smtClean="0">
                <a:solidFill>
                  <a:srgbClr val="002060"/>
                </a:solidFill>
              </a:rPr>
              <a:t>Elterncafé</a:t>
            </a:r>
            <a:endParaRPr lang="de-DE" altLang="de-DE" sz="1600" b="1" dirty="0">
              <a:solidFill>
                <a:srgbClr val="002060"/>
              </a:solidFill>
            </a:endParaRPr>
          </a:p>
          <a:p>
            <a:pPr algn="just" eaLnBrk="1" hangingPunct="1">
              <a:spcBef>
                <a:spcPct val="0"/>
              </a:spcBef>
            </a:pPr>
            <a:r>
              <a:rPr lang="de-DE" altLang="de-DE" sz="1600" b="1" dirty="0">
                <a:solidFill>
                  <a:srgbClr val="002060"/>
                </a:solidFill>
              </a:rPr>
              <a:t>Unterstützung bei der Vermittlung von Kontakten</a:t>
            </a:r>
            <a:r>
              <a:rPr lang="de-DE" altLang="de-DE" sz="1600" dirty="0">
                <a:solidFill>
                  <a:srgbClr val="002060"/>
                </a:solidFill>
              </a:rPr>
              <a:t> zu außerschulischen </a:t>
            </a:r>
            <a:r>
              <a:rPr lang="de-DE" altLang="de-DE" sz="1600" dirty="0" smtClean="0">
                <a:solidFill>
                  <a:srgbClr val="002060"/>
                </a:solidFill>
              </a:rPr>
              <a:t>Beratungs-stellen</a:t>
            </a:r>
            <a:r>
              <a:rPr lang="de-DE" altLang="de-DE" sz="1600" dirty="0">
                <a:solidFill>
                  <a:srgbClr val="002060"/>
                </a:solidFill>
              </a:rPr>
              <a:t>, z.B. </a:t>
            </a:r>
            <a:r>
              <a:rPr lang="de-DE" altLang="de-DE" sz="1600" dirty="0" smtClean="0">
                <a:solidFill>
                  <a:srgbClr val="002060"/>
                </a:solidFill>
              </a:rPr>
              <a:t>Erziehungsberatungsstelle</a:t>
            </a:r>
            <a:r>
              <a:rPr lang="de-DE" altLang="de-DE" sz="1600" dirty="0">
                <a:solidFill>
                  <a:srgbClr val="002060"/>
                </a:solidFill>
              </a:rPr>
              <a:t>, </a:t>
            </a:r>
            <a:r>
              <a:rPr lang="de-DE" altLang="de-DE" sz="1600" dirty="0" err="1" smtClean="0">
                <a:solidFill>
                  <a:srgbClr val="002060"/>
                </a:solidFill>
              </a:rPr>
              <a:t>Ju-gendamt</a:t>
            </a:r>
            <a:endParaRPr lang="de-DE" altLang="de-DE" sz="1600" dirty="0">
              <a:solidFill>
                <a:srgbClr val="002060"/>
              </a:solidFill>
            </a:endParaRPr>
          </a:p>
          <a:p>
            <a:pPr algn="just" eaLnBrk="1" hangingPunct="1">
              <a:spcBef>
                <a:spcPct val="0"/>
              </a:spcBef>
            </a:pPr>
            <a:r>
              <a:rPr lang="de-DE" altLang="de-DE" sz="1600" b="1" dirty="0">
                <a:solidFill>
                  <a:srgbClr val="002060"/>
                </a:solidFill>
              </a:rPr>
              <a:t>Informationsveranstaltungen</a:t>
            </a:r>
            <a:r>
              <a:rPr lang="de-DE" altLang="de-DE" sz="1600" dirty="0">
                <a:solidFill>
                  <a:srgbClr val="002060"/>
                </a:solidFill>
              </a:rPr>
              <a:t> zu </a:t>
            </a:r>
            <a:r>
              <a:rPr lang="de-DE" altLang="de-DE" sz="1600" dirty="0" err="1" smtClean="0">
                <a:solidFill>
                  <a:srgbClr val="002060"/>
                </a:solidFill>
              </a:rPr>
              <a:t>pädago</a:t>
            </a:r>
            <a:r>
              <a:rPr lang="de-DE" altLang="de-DE" sz="1600" dirty="0" smtClean="0">
                <a:solidFill>
                  <a:srgbClr val="002060"/>
                </a:solidFill>
              </a:rPr>
              <a:t>-gischen </a:t>
            </a:r>
            <a:r>
              <a:rPr lang="de-DE" altLang="de-DE" sz="1600" dirty="0">
                <a:solidFill>
                  <a:srgbClr val="002060"/>
                </a:solidFill>
              </a:rPr>
              <a:t>Themen</a:t>
            </a:r>
          </a:p>
          <a:p>
            <a:pPr algn="just" eaLnBrk="1" hangingPunct="1">
              <a:spcBef>
                <a:spcPct val="0"/>
              </a:spcBef>
            </a:pPr>
            <a:r>
              <a:rPr lang="de-DE" altLang="de-DE" sz="1600" b="1" dirty="0" smtClean="0">
                <a:solidFill>
                  <a:srgbClr val="002060"/>
                </a:solidFill>
              </a:rPr>
              <a:t>Präventionsprojekte</a:t>
            </a:r>
            <a:r>
              <a:rPr lang="de-DE" altLang="de-DE" sz="1600" dirty="0" smtClean="0">
                <a:solidFill>
                  <a:srgbClr val="002060"/>
                </a:solidFill>
              </a:rPr>
              <a:t> in den Klassen</a:t>
            </a:r>
          </a:p>
          <a:p>
            <a:pPr marL="0" indent="0" algn="just" eaLnBrk="1" hangingPunct="1">
              <a:spcBef>
                <a:spcPct val="0"/>
              </a:spcBef>
              <a:buNone/>
            </a:pPr>
            <a:endParaRPr lang="de-DE" sz="1600" b="1" dirty="0" smtClean="0">
              <a:solidFill>
                <a:srgbClr val="002060"/>
              </a:solidFill>
            </a:endParaRPr>
          </a:p>
          <a:p>
            <a:pPr marL="0" indent="0" algn="just" eaLnBrk="1" hangingPunct="1">
              <a:spcBef>
                <a:spcPct val="0"/>
              </a:spcBef>
              <a:buNone/>
            </a:pPr>
            <a:r>
              <a:rPr lang="de-DE" sz="1600" b="1" dirty="0" smtClean="0">
                <a:solidFill>
                  <a:srgbClr val="002060"/>
                </a:solidFill>
              </a:rPr>
              <a:t>Unsere </a:t>
            </a:r>
            <a:r>
              <a:rPr lang="de-DE" sz="1600" b="1" dirty="0">
                <a:solidFill>
                  <a:srgbClr val="002060"/>
                </a:solidFill>
              </a:rPr>
              <a:t>Schulsozialarbeiterin Frau </a:t>
            </a:r>
            <a:r>
              <a:rPr lang="de-DE" sz="1600" b="1" dirty="0" err="1" smtClean="0">
                <a:solidFill>
                  <a:srgbClr val="002060"/>
                </a:solidFill>
              </a:rPr>
              <a:t>Leygraf</a:t>
            </a:r>
            <a:r>
              <a:rPr lang="de-DE" sz="1600" b="1" dirty="0" smtClean="0">
                <a:solidFill>
                  <a:srgbClr val="002060"/>
                </a:solidFill>
              </a:rPr>
              <a:t> </a:t>
            </a:r>
            <a:r>
              <a:rPr lang="de-DE" sz="1600" b="1" dirty="0">
                <a:solidFill>
                  <a:srgbClr val="002060"/>
                </a:solidFill>
              </a:rPr>
              <a:t>hat immer ein offenes Ohr für Ihre </a:t>
            </a:r>
            <a:r>
              <a:rPr lang="de-DE" sz="1600" b="1" dirty="0" smtClean="0">
                <a:solidFill>
                  <a:srgbClr val="002060"/>
                </a:solidFill>
              </a:rPr>
              <a:t>Anliegen!</a:t>
            </a:r>
            <a:endParaRPr lang="de-DE" altLang="de-DE" sz="1600" b="1" dirty="0">
              <a:solidFill>
                <a:srgbClr val="002060"/>
              </a:solidFill>
            </a:endParaRPr>
          </a:p>
        </p:txBody>
      </p:sp>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99514" y="775925"/>
            <a:ext cx="3420700" cy="540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281273"/>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F5270D82-1C2F-49AE-920A-9E27856DB1C5}"/>
              </a:ext>
            </a:extLst>
          </p:cNvPr>
          <p:cNvSpPr txBox="1">
            <a:spLocks noChangeArrowheads="1"/>
          </p:cNvSpPr>
          <p:nvPr/>
        </p:nvSpPr>
        <p:spPr bwMode="auto">
          <a:xfrm>
            <a:off x="783571" y="609441"/>
            <a:ext cx="755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u="sng" dirty="0">
                <a:solidFill>
                  <a:srgbClr val="92D050"/>
                </a:solidFill>
              </a:rPr>
              <a:t>Betreuung im Offenen </a:t>
            </a:r>
            <a:r>
              <a:rPr lang="de-DE" altLang="de-DE" sz="2400" b="1" u="sng" dirty="0" smtClean="0">
                <a:solidFill>
                  <a:srgbClr val="92D050"/>
                </a:solidFill>
              </a:rPr>
              <a:t>Ganztag (OGS)</a:t>
            </a:r>
            <a:endParaRPr lang="de-DE" altLang="de-DE" sz="2400" b="1" u="sng" dirty="0">
              <a:solidFill>
                <a:srgbClr val="92D050"/>
              </a:solidFill>
            </a:endParaRPr>
          </a:p>
        </p:txBody>
      </p:sp>
      <p:sp>
        <p:nvSpPr>
          <p:cNvPr id="2" name="AutoShape 2" descr="SCI:Moers"/>
          <p:cNvSpPr>
            <a:spLocks noChangeAspect="1" noChangeArrowheads="1"/>
          </p:cNvSpPr>
          <p:nvPr/>
        </p:nvSpPr>
        <p:spPr bwMode="auto">
          <a:xfrm>
            <a:off x="155575" y="-1233488"/>
            <a:ext cx="257175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3255"/>
            <a:ext cx="1448666" cy="1281486"/>
          </a:xfrm>
          <a:prstGeom prst="rect">
            <a:avLst/>
          </a:prstGeom>
          <a:noFill/>
          <a:ln>
            <a:noFill/>
          </a:ln>
        </p:spPr>
      </p:pic>
      <p:sp>
        <p:nvSpPr>
          <p:cNvPr id="3" name="Textfeld 2"/>
          <p:cNvSpPr txBox="1"/>
          <p:nvPr/>
        </p:nvSpPr>
        <p:spPr>
          <a:xfrm>
            <a:off x="783571" y="1071404"/>
            <a:ext cx="10431275" cy="553998"/>
          </a:xfrm>
          <a:prstGeom prst="rect">
            <a:avLst/>
          </a:prstGeom>
          <a:noFill/>
        </p:spPr>
        <p:txBody>
          <a:bodyPr wrap="square" rtlCol="0">
            <a:spAutoFit/>
          </a:bodyPr>
          <a:lstStyle/>
          <a:p>
            <a:pPr algn="just"/>
            <a:r>
              <a:rPr lang="de-DE" sz="1500" dirty="0" smtClean="0">
                <a:solidFill>
                  <a:srgbClr val="002060"/>
                </a:solidFill>
              </a:rPr>
              <a:t>Unsere kommissarische OGS </a:t>
            </a:r>
            <a:r>
              <a:rPr lang="de-DE" sz="1500" dirty="0">
                <a:solidFill>
                  <a:srgbClr val="002060"/>
                </a:solidFill>
              </a:rPr>
              <a:t>Leitung Frau </a:t>
            </a:r>
            <a:r>
              <a:rPr lang="de-DE" sz="1500" dirty="0" err="1" smtClean="0">
                <a:solidFill>
                  <a:srgbClr val="002060"/>
                </a:solidFill>
              </a:rPr>
              <a:t>Laukart</a:t>
            </a:r>
            <a:r>
              <a:rPr lang="de-DE" sz="1500" dirty="0" smtClean="0">
                <a:solidFill>
                  <a:srgbClr val="002060"/>
                </a:solidFill>
              </a:rPr>
              <a:t> gestaltet mit dem OGS-Team </a:t>
            </a:r>
            <a:r>
              <a:rPr lang="de-DE" sz="1500" dirty="0" smtClean="0">
                <a:solidFill>
                  <a:srgbClr val="002060"/>
                </a:solidFill>
              </a:rPr>
              <a:t>in Trägerschaft </a:t>
            </a:r>
            <a:r>
              <a:rPr lang="de-DE" sz="1500" dirty="0">
                <a:solidFill>
                  <a:srgbClr val="002060"/>
                </a:solidFill>
              </a:rPr>
              <a:t>des </a:t>
            </a:r>
            <a:r>
              <a:rPr lang="de-DE" sz="1500" b="1" dirty="0" err="1" smtClean="0">
                <a:solidFill>
                  <a:srgbClr val="002060"/>
                </a:solidFill>
              </a:rPr>
              <a:t>SCI:Moers</a:t>
            </a:r>
            <a:r>
              <a:rPr lang="de-DE" sz="1500" dirty="0" smtClean="0">
                <a:solidFill>
                  <a:srgbClr val="002060"/>
                </a:solidFill>
              </a:rPr>
              <a:t> </a:t>
            </a:r>
            <a:r>
              <a:rPr lang="de-DE" sz="1500" dirty="0">
                <a:solidFill>
                  <a:srgbClr val="002060"/>
                </a:solidFill>
              </a:rPr>
              <a:t>einen </a:t>
            </a:r>
            <a:r>
              <a:rPr lang="de-DE" sz="1500" b="1" dirty="0">
                <a:solidFill>
                  <a:srgbClr val="002060"/>
                </a:solidFill>
              </a:rPr>
              <a:t>strukturierten Nachmittag </a:t>
            </a:r>
            <a:r>
              <a:rPr lang="de-DE" sz="1500" dirty="0">
                <a:solidFill>
                  <a:srgbClr val="002060"/>
                </a:solidFill>
              </a:rPr>
              <a:t>für die </a:t>
            </a:r>
            <a:r>
              <a:rPr lang="de-DE" sz="1500" dirty="0" smtClean="0">
                <a:solidFill>
                  <a:srgbClr val="002060"/>
                </a:solidFill>
              </a:rPr>
              <a:t>Kinder bis 16.00 Uhr. </a:t>
            </a:r>
            <a:endParaRPr lang="de-DE" sz="1500" dirty="0">
              <a:solidFill>
                <a:srgbClr val="002060"/>
              </a:solidFill>
            </a:endParaRPr>
          </a:p>
        </p:txBody>
      </p:sp>
      <p:sp>
        <p:nvSpPr>
          <p:cNvPr id="5" name="Textfeld 4"/>
          <p:cNvSpPr txBox="1"/>
          <p:nvPr/>
        </p:nvSpPr>
        <p:spPr>
          <a:xfrm>
            <a:off x="783571" y="1746704"/>
            <a:ext cx="10431275" cy="4955203"/>
          </a:xfrm>
          <a:prstGeom prst="rect">
            <a:avLst/>
          </a:prstGeom>
          <a:noFill/>
        </p:spPr>
        <p:txBody>
          <a:bodyPr wrap="square" rtlCol="0">
            <a:spAutoFit/>
          </a:bodyPr>
          <a:lstStyle/>
          <a:p>
            <a:pPr algn="just"/>
            <a:r>
              <a:rPr lang="de-DE" sz="1500" dirty="0">
                <a:solidFill>
                  <a:srgbClr val="002060"/>
                </a:solidFill>
              </a:rPr>
              <a:t>Die Betreuung schließt </a:t>
            </a:r>
            <a:r>
              <a:rPr lang="de-DE" sz="1500" b="1" dirty="0">
                <a:solidFill>
                  <a:srgbClr val="002060"/>
                </a:solidFill>
              </a:rPr>
              <a:t>nahtlos an den Stundenplan </a:t>
            </a:r>
            <a:r>
              <a:rPr lang="de-DE" sz="1500" dirty="0">
                <a:solidFill>
                  <a:srgbClr val="002060"/>
                </a:solidFill>
              </a:rPr>
              <a:t>ihres Kindes an und findet täglich bis 16 Uhr </a:t>
            </a:r>
            <a:r>
              <a:rPr lang="de-DE" sz="1500" dirty="0" smtClean="0">
                <a:solidFill>
                  <a:srgbClr val="002060"/>
                </a:solidFill>
              </a:rPr>
              <a:t>statt (ab 15.00 Uhr Abholung möglich). </a:t>
            </a:r>
          </a:p>
          <a:p>
            <a:pPr algn="just"/>
            <a:endParaRPr lang="de-DE" sz="1500" dirty="0">
              <a:solidFill>
                <a:srgbClr val="002060"/>
              </a:solidFill>
            </a:endParaRPr>
          </a:p>
          <a:p>
            <a:pPr algn="just"/>
            <a:r>
              <a:rPr lang="de-DE" sz="1500" dirty="0" smtClean="0">
                <a:solidFill>
                  <a:srgbClr val="002060"/>
                </a:solidFill>
              </a:rPr>
              <a:t>Das </a:t>
            </a:r>
            <a:r>
              <a:rPr lang="de-DE" sz="1500" dirty="0">
                <a:solidFill>
                  <a:srgbClr val="002060"/>
                </a:solidFill>
              </a:rPr>
              <a:t>Ankommen in der eigenen Gruppe ist </a:t>
            </a:r>
            <a:r>
              <a:rPr lang="de-DE" sz="1500" dirty="0" smtClean="0">
                <a:solidFill>
                  <a:srgbClr val="002060"/>
                </a:solidFill>
              </a:rPr>
              <a:t>nach der </a:t>
            </a:r>
            <a:r>
              <a:rPr lang="de-DE" sz="1500" b="1" dirty="0" smtClean="0">
                <a:solidFill>
                  <a:srgbClr val="002060"/>
                </a:solidFill>
              </a:rPr>
              <a:t>Lernzeit</a:t>
            </a:r>
            <a:r>
              <a:rPr lang="de-DE" sz="1500" dirty="0" smtClean="0">
                <a:solidFill>
                  <a:srgbClr val="002060"/>
                </a:solidFill>
              </a:rPr>
              <a:t>, die von Lehrkräften geleitet werden, der </a:t>
            </a:r>
            <a:r>
              <a:rPr lang="de-DE" sz="1500" dirty="0">
                <a:solidFill>
                  <a:srgbClr val="002060"/>
                </a:solidFill>
              </a:rPr>
              <a:t>erste Anlaufpunkt der Kinder in der OGS. Sie melden sich bei ihren Gruppenleitungen an und beginnen mit dem Nachmittagsprogramm. </a:t>
            </a:r>
          </a:p>
          <a:p>
            <a:pPr algn="just"/>
            <a:r>
              <a:rPr lang="de-DE" sz="1500" dirty="0">
                <a:solidFill>
                  <a:srgbClr val="002060"/>
                </a:solidFill>
              </a:rPr>
              <a:t>Das </a:t>
            </a:r>
            <a:r>
              <a:rPr lang="de-DE" sz="1500" b="1" dirty="0">
                <a:solidFill>
                  <a:srgbClr val="002060"/>
                </a:solidFill>
              </a:rPr>
              <a:t>offene Gruppenkonzept </a:t>
            </a:r>
            <a:r>
              <a:rPr lang="de-DE" sz="1500" dirty="0">
                <a:solidFill>
                  <a:srgbClr val="002060"/>
                </a:solidFill>
              </a:rPr>
              <a:t>ermöglicht jedem Kind sich nach seinen Bedürfnissen und Interessen zu orientieren. Oft gehen die Kinder als erstes zum </a:t>
            </a:r>
            <a:r>
              <a:rPr lang="de-DE" sz="1500" b="1" dirty="0">
                <a:solidFill>
                  <a:srgbClr val="002060"/>
                </a:solidFill>
              </a:rPr>
              <a:t>pädagogischem Mittagessen </a:t>
            </a:r>
            <a:r>
              <a:rPr lang="de-DE" sz="1500" dirty="0">
                <a:solidFill>
                  <a:srgbClr val="002060"/>
                </a:solidFill>
              </a:rPr>
              <a:t>und von dort aus in die </a:t>
            </a:r>
            <a:r>
              <a:rPr lang="de-DE" sz="1500" b="1" dirty="0">
                <a:solidFill>
                  <a:srgbClr val="002060"/>
                </a:solidFill>
              </a:rPr>
              <a:t>Arbeitsgemeinschaften</a:t>
            </a:r>
            <a:r>
              <a:rPr lang="de-DE" sz="1500" dirty="0">
                <a:solidFill>
                  <a:srgbClr val="002060"/>
                </a:solidFill>
              </a:rPr>
              <a:t>, </a:t>
            </a:r>
            <a:r>
              <a:rPr lang="de-DE" sz="1500" b="1" dirty="0" smtClean="0">
                <a:solidFill>
                  <a:srgbClr val="002060"/>
                </a:solidFill>
              </a:rPr>
              <a:t>Gruppenangebote</a:t>
            </a:r>
            <a:r>
              <a:rPr lang="de-DE" sz="1500" dirty="0" smtClean="0">
                <a:solidFill>
                  <a:srgbClr val="002060"/>
                </a:solidFill>
              </a:rPr>
              <a:t> </a:t>
            </a:r>
            <a:r>
              <a:rPr lang="de-DE" sz="1500" dirty="0">
                <a:solidFill>
                  <a:srgbClr val="002060"/>
                </a:solidFill>
              </a:rPr>
              <a:t>oder gestalten selbst ihre </a:t>
            </a:r>
            <a:r>
              <a:rPr lang="de-DE" sz="1500" b="1" dirty="0">
                <a:solidFill>
                  <a:srgbClr val="002060"/>
                </a:solidFill>
              </a:rPr>
              <a:t>Freispielzeit</a:t>
            </a:r>
            <a:r>
              <a:rPr lang="de-DE" sz="1500" dirty="0">
                <a:solidFill>
                  <a:srgbClr val="002060"/>
                </a:solidFill>
              </a:rPr>
              <a:t>. </a:t>
            </a:r>
          </a:p>
          <a:p>
            <a:pPr algn="just"/>
            <a:endParaRPr lang="de-DE" sz="1500" dirty="0">
              <a:solidFill>
                <a:srgbClr val="002060"/>
              </a:solidFill>
            </a:endParaRPr>
          </a:p>
          <a:p>
            <a:pPr algn="just"/>
            <a:r>
              <a:rPr lang="de-DE" sz="1500" dirty="0">
                <a:solidFill>
                  <a:srgbClr val="002060"/>
                </a:solidFill>
              </a:rPr>
              <a:t>Im Schuljahr </a:t>
            </a:r>
            <a:r>
              <a:rPr lang="de-DE" sz="1500" dirty="0" smtClean="0">
                <a:solidFill>
                  <a:srgbClr val="002060"/>
                </a:solidFill>
              </a:rPr>
              <a:t>2023/24 </a:t>
            </a:r>
            <a:r>
              <a:rPr lang="de-DE" sz="1500" dirty="0">
                <a:solidFill>
                  <a:srgbClr val="002060"/>
                </a:solidFill>
              </a:rPr>
              <a:t>werden aktuell folgende </a:t>
            </a:r>
            <a:r>
              <a:rPr lang="de-DE" sz="1500" b="1" dirty="0" smtClean="0">
                <a:solidFill>
                  <a:srgbClr val="002060"/>
                </a:solidFill>
              </a:rPr>
              <a:t>Arbeitsgemeinschaften</a:t>
            </a:r>
            <a:r>
              <a:rPr lang="de-DE" sz="1500" dirty="0" smtClean="0">
                <a:solidFill>
                  <a:srgbClr val="002060"/>
                </a:solidFill>
              </a:rPr>
              <a:t> (AGs) </a:t>
            </a:r>
            <a:r>
              <a:rPr lang="de-DE" sz="1500" dirty="0">
                <a:solidFill>
                  <a:srgbClr val="002060"/>
                </a:solidFill>
              </a:rPr>
              <a:t>angeboten, </a:t>
            </a:r>
            <a:r>
              <a:rPr lang="de-DE" sz="1500" dirty="0" smtClean="0">
                <a:solidFill>
                  <a:srgbClr val="002060"/>
                </a:solidFill>
              </a:rPr>
              <a:t>die die Kinder frei auswählen können und sich dann verbindlich </a:t>
            </a:r>
            <a:r>
              <a:rPr lang="de-DE" sz="1500" dirty="0">
                <a:solidFill>
                  <a:srgbClr val="002060"/>
                </a:solidFill>
              </a:rPr>
              <a:t>anmelden müssen:</a:t>
            </a:r>
          </a:p>
          <a:p>
            <a:pPr algn="just"/>
            <a:r>
              <a:rPr lang="de-DE" sz="1500" b="1" dirty="0">
                <a:solidFill>
                  <a:srgbClr val="002060"/>
                </a:solidFill>
              </a:rPr>
              <a:t>Koch</a:t>
            </a:r>
            <a:r>
              <a:rPr lang="de-DE" sz="1500" dirty="0">
                <a:solidFill>
                  <a:srgbClr val="002060"/>
                </a:solidFill>
              </a:rPr>
              <a:t>- und </a:t>
            </a:r>
            <a:r>
              <a:rPr lang="de-DE" sz="1500" b="1" dirty="0" smtClean="0">
                <a:solidFill>
                  <a:srgbClr val="002060"/>
                </a:solidFill>
              </a:rPr>
              <a:t>Back</a:t>
            </a:r>
            <a:r>
              <a:rPr lang="de-DE" sz="1500" dirty="0" smtClean="0">
                <a:solidFill>
                  <a:srgbClr val="002060"/>
                </a:solidFill>
              </a:rPr>
              <a:t>-AG, </a:t>
            </a:r>
            <a:r>
              <a:rPr lang="de-DE" sz="1500" b="1" dirty="0" smtClean="0">
                <a:solidFill>
                  <a:srgbClr val="002060"/>
                </a:solidFill>
              </a:rPr>
              <a:t>Lese</a:t>
            </a:r>
            <a:r>
              <a:rPr lang="de-DE" sz="1500" dirty="0" smtClean="0">
                <a:solidFill>
                  <a:srgbClr val="002060"/>
                </a:solidFill>
              </a:rPr>
              <a:t>-AG, </a:t>
            </a:r>
            <a:r>
              <a:rPr lang="de-DE" sz="1500" b="1" dirty="0" smtClean="0">
                <a:solidFill>
                  <a:srgbClr val="002060"/>
                </a:solidFill>
              </a:rPr>
              <a:t>Tanz</a:t>
            </a:r>
            <a:r>
              <a:rPr lang="de-DE" sz="1500" dirty="0" smtClean="0">
                <a:solidFill>
                  <a:srgbClr val="002060"/>
                </a:solidFill>
              </a:rPr>
              <a:t>-AG, </a:t>
            </a:r>
            <a:r>
              <a:rPr lang="de-DE" sz="1500" b="1" dirty="0" smtClean="0">
                <a:solidFill>
                  <a:srgbClr val="002060"/>
                </a:solidFill>
              </a:rPr>
              <a:t>Bücherei</a:t>
            </a:r>
            <a:r>
              <a:rPr lang="de-DE" sz="1500" dirty="0" smtClean="0">
                <a:solidFill>
                  <a:srgbClr val="002060"/>
                </a:solidFill>
              </a:rPr>
              <a:t>-AG, </a:t>
            </a:r>
            <a:r>
              <a:rPr lang="de-DE" sz="1500" b="1" dirty="0" smtClean="0">
                <a:solidFill>
                  <a:srgbClr val="002060"/>
                </a:solidFill>
              </a:rPr>
              <a:t>Roller/Skateboard</a:t>
            </a:r>
            <a:r>
              <a:rPr lang="de-DE" sz="1500" dirty="0" smtClean="0">
                <a:solidFill>
                  <a:srgbClr val="002060"/>
                </a:solidFill>
              </a:rPr>
              <a:t>-AG, </a:t>
            </a:r>
            <a:r>
              <a:rPr lang="de-DE" sz="1500" b="1" dirty="0" smtClean="0">
                <a:solidFill>
                  <a:srgbClr val="002060"/>
                </a:solidFill>
              </a:rPr>
              <a:t>Bastel</a:t>
            </a:r>
            <a:r>
              <a:rPr lang="de-DE" sz="1500" dirty="0" smtClean="0">
                <a:solidFill>
                  <a:srgbClr val="002060"/>
                </a:solidFill>
              </a:rPr>
              <a:t>-AG, </a:t>
            </a:r>
            <a:r>
              <a:rPr lang="de-DE" sz="1500" b="1" dirty="0" smtClean="0">
                <a:solidFill>
                  <a:srgbClr val="002060"/>
                </a:solidFill>
                <a:latin typeface="Arial" charset="0"/>
                <a:cs typeface="Arial" charset="0"/>
              </a:rPr>
              <a:t>Entspannungs</a:t>
            </a:r>
            <a:r>
              <a:rPr lang="de-DE" sz="1500" dirty="0" smtClean="0">
                <a:solidFill>
                  <a:srgbClr val="002060"/>
                </a:solidFill>
                <a:latin typeface="Arial" charset="0"/>
                <a:cs typeface="Arial" charset="0"/>
              </a:rPr>
              <a:t>-AG, </a:t>
            </a:r>
            <a:r>
              <a:rPr lang="de-DE" sz="1500" b="1" dirty="0" smtClean="0">
                <a:solidFill>
                  <a:srgbClr val="002060"/>
                </a:solidFill>
                <a:latin typeface="Arial" charset="0"/>
                <a:cs typeface="Arial" charset="0"/>
              </a:rPr>
              <a:t>Computer</a:t>
            </a:r>
            <a:r>
              <a:rPr lang="de-DE" sz="1500" dirty="0" smtClean="0">
                <a:solidFill>
                  <a:srgbClr val="002060"/>
                </a:solidFill>
                <a:latin typeface="Arial" charset="0"/>
                <a:cs typeface="Arial" charset="0"/>
              </a:rPr>
              <a:t>-AG, </a:t>
            </a:r>
            <a:r>
              <a:rPr lang="de-DE" sz="1500" b="1" dirty="0" smtClean="0">
                <a:solidFill>
                  <a:srgbClr val="002060"/>
                </a:solidFill>
                <a:latin typeface="Arial" charset="0"/>
                <a:cs typeface="Arial" charset="0"/>
              </a:rPr>
              <a:t>Sport</a:t>
            </a:r>
            <a:r>
              <a:rPr lang="de-DE" sz="1500" dirty="0" smtClean="0">
                <a:solidFill>
                  <a:srgbClr val="002060"/>
                </a:solidFill>
                <a:latin typeface="Arial" charset="0"/>
                <a:cs typeface="Arial" charset="0"/>
              </a:rPr>
              <a:t>-AG </a:t>
            </a:r>
            <a:r>
              <a:rPr lang="de-DE" sz="1500" dirty="0">
                <a:solidFill>
                  <a:srgbClr val="002060"/>
                </a:solidFill>
                <a:latin typeface="Arial" charset="0"/>
                <a:cs typeface="Arial" charset="0"/>
              </a:rPr>
              <a:t>(freies </a:t>
            </a:r>
            <a:r>
              <a:rPr lang="de-DE" sz="1500" dirty="0" smtClean="0">
                <a:solidFill>
                  <a:srgbClr val="002060"/>
                </a:solidFill>
                <a:latin typeface="Arial" charset="0"/>
                <a:cs typeface="Arial" charset="0"/>
              </a:rPr>
              <a:t>Angebot), </a:t>
            </a:r>
            <a:r>
              <a:rPr lang="de-DE" sz="1500" b="1" dirty="0" smtClean="0">
                <a:solidFill>
                  <a:srgbClr val="002060"/>
                </a:solidFill>
                <a:latin typeface="Arial" charset="0"/>
                <a:cs typeface="Arial" charset="0"/>
              </a:rPr>
              <a:t>Sport</a:t>
            </a:r>
            <a:r>
              <a:rPr lang="de-DE" sz="1500" dirty="0" smtClean="0">
                <a:solidFill>
                  <a:srgbClr val="002060"/>
                </a:solidFill>
                <a:latin typeface="Arial" charset="0"/>
                <a:cs typeface="Arial" charset="0"/>
              </a:rPr>
              <a:t>- </a:t>
            </a:r>
            <a:r>
              <a:rPr lang="de-DE" sz="1500" dirty="0">
                <a:solidFill>
                  <a:srgbClr val="002060"/>
                </a:solidFill>
                <a:latin typeface="Arial" charset="0"/>
                <a:cs typeface="Arial" charset="0"/>
              </a:rPr>
              <a:t>und </a:t>
            </a:r>
            <a:r>
              <a:rPr lang="de-DE" sz="1500" b="1" dirty="0" smtClean="0">
                <a:solidFill>
                  <a:srgbClr val="002060"/>
                </a:solidFill>
                <a:latin typeface="Arial" charset="0"/>
                <a:cs typeface="Arial" charset="0"/>
              </a:rPr>
              <a:t>Bewegungs</a:t>
            </a:r>
            <a:r>
              <a:rPr lang="de-DE" sz="1500" dirty="0" smtClean="0">
                <a:solidFill>
                  <a:srgbClr val="002060"/>
                </a:solidFill>
                <a:latin typeface="Arial" charset="0"/>
                <a:cs typeface="Arial" charset="0"/>
              </a:rPr>
              <a:t>-AG, </a:t>
            </a:r>
            <a:r>
              <a:rPr lang="de-DE" sz="1500" b="1" dirty="0" smtClean="0">
                <a:solidFill>
                  <a:srgbClr val="002060"/>
                </a:solidFill>
                <a:latin typeface="Arial" charset="0"/>
                <a:cs typeface="Arial" charset="0"/>
              </a:rPr>
              <a:t>Handarbeits</a:t>
            </a:r>
            <a:r>
              <a:rPr lang="de-DE" sz="1500" dirty="0" smtClean="0">
                <a:solidFill>
                  <a:srgbClr val="002060"/>
                </a:solidFill>
                <a:latin typeface="Arial" charset="0"/>
                <a:cs typeface="Arial" charset="0"/>
              </a:rPr>
              <a:t>-AG, </a:t>
            </a:r>
            <a:r>
              <a:rPr lang="de-DE" sz="1500" b="1" dirty="0" err="1" smtClean="0">
                <a:solidFill>
                  <a:srgbClr val="002060"/>
                </a:solidFill>
                <a:latin typeface="Arial" charset="0"/>
                <a:cs typeface="Arial" charset="0"/>
              </a:rPr>
              <a:t>Förder</a:t>
            </a:r>
            <a:r>
              <a:rPr lang="de-DE" sz="1500" b="1" dirty="0" smtClean="0">
                <a:solidFill>
                  <a:srgbClr val="002060"/>
                </a:solidFill>
                <a:latin typeface="Arial" charset="0"/>
                <a:cs typeface="Arial" charset="0"/>
              </a:rPr>
              <a:t> und </a:t>
            </a:r>
            <a:r>
              <a:rPr lang="de-DE" sz="1500" b="1" dirty="0" err="1" smtClean="0">
                <a:solidFill>
                  <a:srgbClr val="002060"/>
                </a:solidFill>
                <a:latin typeface="Arial" charset="0"/>
                <a:cs typeface="Arial" charset="0"/>
              </a:rPr>
              <a:t>Forder</a:t>
            </a:r>
            <a:r>
              <a:rPr lang="de-DE" sz="1500" b="1" dirty="0" smtClean="0">
                <a:solidFill>
                  <a:srgbClr val="002060"/>
                </a:solidFill>
                <a:latin typeface="Arial" charset="0"/>
                <a:cs typeface="Arial" charset="0"/>
              </a:rPr>
              <a:t> </a:t>
            </a:r>
            <a:r>
              <a:rPr lang="de-DE" sz="1500" dirty="0" smtClean="0">
                <a:solidFill>
                  <a:srgbClr val="002060"/>
                </a:solidFill>
                <a:latin typeface="Arial" charset="0"/>
                <a:cs typeface="Arial" charset="0"/>
              </a:rPr>
              <a:t>AGs, </a:t>
            </a:r>
            <a:r>
              <a:rPr lang="de-DE" sz="1500" b="1" dirty="0" smtClean="0">
                <a:solidFill>
                  <a:srgbClr val="002060"/>
                </a:solidFill>
                <a:latin typeface="Arial" charset="0"/>
                <a:cs typeface="Arial" charset="0"/>
              </a:rPr>
              <a:t>Motorik-, Pränumerik und Phonetik </a:t>
            </a:r>
            <a:r>
              <a:rPr lang="de-DE" sz="1500" dirty="0" smtClean="0">
                <a:solidFill>
                  <a:srgbClr val="002060"/>
                </a:solidFill>
                <a:latin typeface="Arial" charset="0"/>
                <a:cs typeface="Arial" charset="0"/>
              </a:rPr>
              <a:t>AG sowie eine AG für Kinder mit festgestelltem sonderpädagogischen Förderbedarf Geistige Entwicklung.</a:t>
            </a:r>
          </a:p>
          <a:p>
            <a:pPr algn="just"/>
            <a:endParaRPr lang="de-DE" sz="1500" dirty="0">
              <a:solidFill>
                <a:srgbClr val="002060"/>
              </a:solidFill>
              <a:latin typeface="Arial" charset="0"/>
              <a:cs typeface="Arial" charset="0"/>
            </a:endParaRPr>
          </a:p>
          <a:p>
            <a:pPr algn="just"/>
            <a:r>
              <a:rPr lang="de-DE" sz="1500" dirty="0">
                <a:solidFill>
                  <a:srgbClr val="002060"/>
                </a:solidFill>
              </a:rPr>
              <a:t>In den Osterferien, Herbst- und Winterferien gibt es ein </a:t>
            </a:r>
            <a:r>
              <a:rPr lang="de-DE" sz="1500" b="1" dirty="0" smtClean="0">
                <a:solidFill>
                  <a:srgbClr val="002060"/>
                </a:solidFill>
              </a:rPr>
              <a:t>Ferienprogrammangebot </a:t>
            </a:r>
            <a:r>
              <a:rPr lang="de-DE" sz="1500" b="1" dirty="0">
                <a:solidFill>
                  <a:srgbClr val="002060"/>
                </a:solidFill>
              </a:rPr>
              <a:t>von 8 bis 16 Uhr</a:t>
            </a:r>
            <a:r>
              <a:rPr lang="de-DE" sz="1500" dirty="0">
                <a:solidFill>
                  <a:srgbClr val="002060"/>
                </a:solidFill>
              </a:rPr>
              <a:t>. Zwischen Weihnachten und Neujahr bleibt die OGS geschlossen. In den Sommerferien findet die Betreuung in den ersten drei Wochen statt, ebenfalls von 8-16 Uhr. Über etwaige Abweichungen oder Änderungen wird immer rechtzeitig informiert.</a:t>
            </a:r>
          </a:p>
          <a:p>
            <a:pPr algn="just"/>
            <a:endParaRPr lang="de-DE" sz="1500" dirty="0">
              <a:solidFill>
                <a:srgbClr val="002060"/>
              </a:solidFill>
              <a:latin typeface="Arial" charset="0"/>
              <a:cs typeface="Arial" charset="0"/>
            </a:endParaRPr>
          </a:p>
          <a:p>
            <a:pPr algn="just"/>
            <a:endParaRPr lang="de-DE" sz="1600" dirty="0">
              <a:solidFill>
                <a:srgbClr val="002060"/>
              </a:solidFill>
            </a:endParaRPr>
          </a:p>
        </p:txBody>
      </p:sp>
    </p:spTree>
    <p:extLst>
      <p:ext uri="{BB962C8B-B14F-4D97-AF65-F5344CB8AC3E}">
        <p14:creationId xmlns:p14="http://schemas.microsoft.com/office/powerpoint/2010/main" val="1747269111"/>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feld 5">
            <a:extLst>
              <a:ext uri="{FF2B5EF4-FFF2-40B4-BE49-F238E27FC236}">
                <a16:creationId xmlns:a16="http://schemas.microsoft.com/office/drawing/2014/main" id="{1DFE1213-8116-46AF-BDE7-D099FE3424F0}"/>
              </a:ext>
            </a:extLst>
          </p:cNvPr>
          <p:cNvSpPr txBox="1">
            <a:spLocks noChangeArrowheads="1"/>
          </p:cNvSpPr>
          <p:nvPr/>
        </p:nvSpPr>
        <p:spPr bwMode="auto">
          <a:xfrm>
            <a:off x="2890953" y="4647617"/>
            <a:ext cx="64817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de-DE" altLang="de-DE" sz="1800"/>
              <a:t> </a:t>
            </a:r>
          </a:p>
        </p:txBody>
      </p:sp>
      <p:sp>
        <p:nvSpPr>
          <p:cNvPr id="7" name="Textfeld 4">
            <a:extLst>
              <a:ext uri="{FF2B5EF4-FFF2-40B4-BE49-F238E27FC236}">
                <a16:creationId xmlns:a16="http://schemas.microsoft.com/office/drawing/2014/main" id="{F3AE7495-285E-4A0C-86E3-E9C519E2B3AC}"/>
              </a:ext>
            </a:extLst>
          </p:cNvPr>
          <p:cNvSpPr txBox="1">
            <a:spLocks noChangeArrowheads="1"/>
          </p:cNvSpPr>
          <p:nvPr/>
        </p:nvSpPr>
        <p:spPr bwMode="auto">
          <a:xfrm>
            <a:off x="-776654" y="853783"/>
            <a:ext cx="7559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400" b="1" u="sng" dirty="0">
                <a:solidFill>
                  <a:srgbClr val="92D050"/>
                </a:solidFill>
              </a:rPr>
              <a:t>Hausaufgaben und Lernzeit</a:t>
            </a:r>
          </a:p>
          <a:p>
            <a:pPr algn="ctr" eaLnBrk="1" hangingPunct="1">
              <a:spcBef>
                <a:spcPct val="0"/>
              </a:spcBef>
              <a:buFontTx/>
              <a:buNone/>
            </a:pPr>
            <a:endParaRPr lang="de-DE" altLang="de-DE" sz="2400" b="1" dirty="0">
              <a:solidFill>
                <a:srgbClr val="002060"/>
              </a:solidFill>
            </a:endParaRPr>
          </a:p>
        </p:txBody>
      </p:sp>
      <p:pic>
        <p:nvPicPr>
          <p:cNvPr id="6" name="Grafik 5"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2414" y="-12204"/>
            <a:ext cx="1448666" cy="1281486"/>
          </a:xfrm>
          <a:prstGeom prst="rect">
            <a:avLst/>
          </a:prstGeom>
          <a:noFill/>
          <a:ln>
            <a:noFill/>
          </a:ln>
        </p:spPr>
      </p:pic>
      <p:sp>
        <p:nvSpPr>
          <p:cNvPr id="2" name="Textfeld 1"/>
          <p:cNvSpPr txBox="1"/>
          <p:nvPr/>
        </p:nvSpPr>
        <p:spPr>
          <a:xfrm>
            <a:off x="903234" y="1432140"/>
            <a:ext cx="9869177" cy="1477328"/>
          </a:xfrm>
          <a:prstGeom prst="rect">
            <a:avLst/>
          </a:prstGeom>
          <a:noFill/>
        </p:spPr>
        <p:txBody>
          <a:bodyPr wrap="square" rtlCol="0">
            <a:spAutoFit/>
          </a:bodyPr>
          <a:lstStyle/>
          <a:p>
            <a:pPr algn="just"/>
            <a:r>
              <a:rPr lang="de-DE" sz="1500" dirty="0" smtClean="0">
                <a:solidFill>
                  <a:srgbClr val="002060"/>
                </a:solidFill>
              </a:rPr>
              <a:t>Seit dem Schuljahr 2020/21 </a:t>
            </a:r>
            <a:r>
              <a:rPr lang="de-DE" sz="1500" dirty="0" smtClean="0">
                <a:solidFill>
                  <a:srgbClr val="002060"/>
                </a:solidFill>
              </a:rPr>
              <a:t>hatten wir </a:t>
            </a:r>
            <a:r>
              <a:rPr lang="de-DE" sz="1500" dirty="0" smtClean="0">
                <a:solidFill>
                  <a:srgbClr val="002060"/>
                </a:solidFill>
              </a:rPr>
              <a:t>ein </a:t>
            </a:r>
            <a:r>
              <a:rPr lang="de-DE" sz="1500" b="1" dirty="0" smtClean="0">
                <a:solidFill>
                  <a:srgbClr val="002060"/>
                </a:solidFill>
              </a:rPr>
              <a:t>Lernzeitkonzept </a:t>
            </a:r>
            <a:r>
              <a:rPr lang="de-DE" sz="1500" dirty="0" smtClean="0">
                <a:solidFill>
                  <a:srgbClr val="002060"/>
                </a:solidFill>
              </a:rPr>
              <a:t>erprobt, </a:t>
            </a:r>
            <a:r>
              <a:rPr lang="de-DE" sz="1500" dirty="0" smtClean="0">
                <a:solidFill>
                  <a:srgbClr val="002060"/>
                </a:solidFill>
              </a:rPr>
              <a:t>bei dem die Kinder in ihren Klassen im Anschluss an den Unterricht in ihrem Klassenraum mit </a:t>
            </a:r>
            <a:r>
              <a:rPr lang="de-DE" sz="1500" dirty="0" smtClean="0">
                <a:solidFill>
                  <a:srgbClr val="002060"/>
                </a:solidFill>
              </a:rPr>
              <a:t>Lehrkräften </a:t>
            </a:r>
            <a:r>
              <a:rPr lang="de-DE" sz="1500" dirty="0" smtClean="0">
                <a:solidFill>
                  <a:srgbClr val="002060"/>
                </a:solidFill>
              </a:rPr>
              <a:t>in Zusammenarbeit mit OGS-Personal ihre Aufgaben </a:t>
            </a:r>
            <a:r>
              <a:rPr lang="de-DE" sz="1500" dirty="0" smtClean="0">
                <a:solidFill>
                  <a:srgbClr val="002060"/>
                </a:solidFill>
              </a:rPr>
              <a:t>bearbeiteten</a:t>
            </a:r>
            <a:r>
              <a:rPr lang="de-DE" sz="1500" dirty="0" smtClean="0">
                <a:solidFill>
                  <a:srgbClr val="002060"/>
                </a:solidFill>
              </a:rPr>
              <a:t>. Dieses Konzept wurde im Schuljahr 2021/22 nach einem Schulkonferenzbeschluss weiter erprobt, bevor es per Schulkonferenzbeschluss im Schuljahr 2022/23 fest im Schulprogram verankert wurde.</a:t>
            </a:r>
          </a:p>
          <a:p>
            <a:pPr algn="just"/>
            <a:r>
              <a:rPr lang="de-DE" sz="1500" dirty="0" smtClean="0">
                <a:solidFill>
                  <a:srgbClr val="002060"/>
                </a:solidFill>
              </a:rPr>
              <a:t>Für OGS-Kinder besteht zudem die Möglichkeit ihre Aufgaben in einem Raum auf freiwilliger Basis selbstständig fortzuführen.</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298" y="3023607"/>
            <a:ext cx="4284824" cy="321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301" y="3023608"/>
            <a:ext cx="4284825" cy="321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53341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feld 4">
            <a:extLst>
              <a:ext uri="{FF2B5EF4-FFF2-40B4-BE49-F238E27FC236}">
                <a16:creationId xmlns:a16="http://schemas.microsoft.com/office/drawing/2014/main" id="{7A187FB2-AED3-4EF7-84F3-873CA4450178}"/>
              </a:ext>
            </a:extLst>
          </p:cNvPr>
          <p:cNvSpPr txBox="1">
            <a:spLocks noChangeArrowheads="1"/>
          </p:cNvSpPr>
          <p:nvPr/>
        </p:nvSpPr>
        <p:spPr bwMode="auto">
          <a:xfrm>
            <a:off x="2473158" y="1180920"/>
            <a:ext cx="72683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dirty="0">
                <a:solidFill>
                  <a:srgbClr val="002060"/>
                </a:solidFill>
              </a:rPr>
              <a:t>Besuchen </a:t>
            </a:r>
            <a:r>
              <a:rPr lang="de-DE" altLang="de-DE" dirty="0" smtClean="0">
                <a:solidFill>
                  <a:srgbClr val="002060"/>
                </a:solidFill>
              </a:rPr>
              <a:t>Sie unsere Schulhomepage:</a:t>
            </a:r>
            <a:endParaRPr lang="de-DE" altLang="de-DE" dirty="0">
              <a:solidFill>
                <a:srgbClr val="002060"/>
              </a:solidFill>
            </a:endParaRPr>
          </a:p>
        </p:txBody>
      </p:sp>
      <p:pic>
        <p:nvPicPr>
          <p:cNvPr id="6" name="Grafik 5"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21554"/>
            <a:ext cx="1448666" cy="1281486"/>
          </a:xfrm>
          <a:prstGeom prst="rect">
            <a:avLst/>
          </a:prstGeom>
          <a:noFill/>
          <a:ln>
            <a:noFill/>
          </a:ln>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389" y="2851264"/>
            <a:ext cx="4012276" cy="3009207"/>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08865" y="2842546"/>
            <a:ext cx="4013352" cy="3010014"/>
          </a:xfrm>
          <a:prstGeom prst="rect">
            <a:avLst/>
          </a:prstGeom>
        </p:spPr>
      </p:pic>
      <p:sp>
        <p:nvSpPr>
          <p:cNvPr id="4" name="Textfeld 3"/>
          <p:cNvSpPr txBox="1"/>
          <p:nvPr/>
        </p:nvSpPr>
        <p:spPr>
          <a:xfrm>
            <a:off x="2577539" y="1635641"/>
            <a:ext cx="7059573" cy="923330"/>
          </a:xfrm>
          <a:prstGeom prst="rect">
            <a:avLst/>
          </a:prstGeom>
          <a:noFill/>
        </p:spPr>
        <p:txBody>
          <a:bodyPr wrap="square" rtlCol="0">
            <a:spAutoFit/>
          </a:bodyPr>
          <a:lstStyle/>
          <a:p>
            <a:pPr algn="ctr"/>
            <a:r>
              <a:rPr lang="de-DE" sz="5400" b="1" u="sng" dirty="0" smtClean="0">
                <a:solidFill>
                  <a:srgbClr val="92D050"/>
                </a:solidFill>
              </a:rPr>
              <a:t>www.uhrschule.de</a:t>
            </a:r>
            <a:endParaRPr lang="de-DE" sz="5400" b="1" u="sng" dirty="0">
              <a:solidFill>
                <a:srgbClr val="92D050"/>
              </a:solidFill>
            </a:endParaRPr>
          </a:p>
        </p:txBody>
      </p:sp>
    </p:spTree>
    <p:extLst>
      <p:ext uri="{BB962C8B-B14F-4D97-AF65-F5344CB8AC3E}">
        <p14:creationId xmlns:p14="http://schemas.microsoft.com/office/powerpoint/2010/main" val="123585924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11154" y="2708476"/>
            <a:ext cx="4417807" cy="665789"/>
          </a:xfrm>
        </p:spPr>
        <p:txBody>
          <a:bodyPr>
            <a:normAutofit fontScale="90000"/>
          </a:bodyPr>
          <a:lstStyle/>
          <a:p>
            <a:r>
              <a:rPr lang="de-DE" altLang="de-DE" b="1" dirty="0">
                <a:latin typeface="Century Gothic" panose="020B0502020202020204" pitchFamily="34" charset="0"/>
              </a:rPr>
              <a:t>Die Schulanmeldung</a:t>
            </a:r>
            <a:br>
              <a:rPr lang="de-DE" altLang="de-DE" b="1" dirty="0">
                <a:latin typeface="Century Gothic" panose="020B0502020202020204" pitchFamily="34" charset="0"/>
              </a:rPr>
            </a:br>
            <a:endParaRPr lang="de-DE" dirty="0"/>
          </a:p>
        </p:txBody>
      </p:sp>
      <p:sp>
        <p:nvSpPr>
          <p:cNvPr id="3" name="Untertitel 2"/>
          <p:cNvSpPr>
            <a:spLocks noGrp="1"/>
          </p:cNvSpPr>
          <p:nvPr>
            <p:ph type="subTitle" idx="1"/>
          </p:nvPr>
        </p:nvSpPr>
        <p:spPr>
          <a:xfrm>
            <a:off x="6333586" y="2901374"/>
            <a:ext cx="4413071" cy="1260629"/>
          </a:xfrm>
        </p:spPr>
        <p:txBody>
          <a:bodyPr>
            <a:normAutofit fontScale="25000" lnSpcReduction="20000"/>
          </a:bodyPr>
          <a:lstStyle/>
          <a:p>
            <a:pPr>
              <a:spcBef>
                <a:spcPct val="50000"/>
              </a:spcBef>
            </a:pPr>
            <a:r>
              <a:rPr lang="de-DE" altLang="de-DE" sz="7200" b="1" dirty="0">
                <a:solidFill>
                  <a:srgbClr val="002060"/>
                </a:solidFill>
                <a:latin typeface="Century Gothic" panose="020B0502020202020204" pitchFamily="34" charset="0"/>
              </a:rPr>
              <a:t>Informationen zum Ablauf und zur Einschulungsdiagnostik an der Uhrschule</a:t>
            </a:r>
          </a:p>
          <a:p>
            <a:pPr>
              <a:spcBef>
                <a:spcPct val="50000"/>
              </a:spcBef>
            </a:pPr>
            <a:endParaRPr lang="de-DE" altLang="de-DE" sz="11200" b="1" dirty="0">
              <a:solidFill>
                <a:srgbClr val="002060"/>
              </a:solidFill>
              <a:latin typeface="Century Gothic" panose="020B0502020202020204" pitchFamily="34" charset="0"/>
            </a:endParaRPr>
          </a:p>
          <a:p>
            <a:pPr>
              <a:spcBef>
                <a:spcPct val="50000"/>
              </a:spcBef>
            </a:pPr>
            <a:r>
              <a:rPr lang="de-DE" altLang="de-DE" sz="11200" b="1" dirty="0">
                <a:solidFill>
                  <a:srgbClr val="002060"/>
                </a:solidFill>
                <a:latin typeface="Century Gothic" panose="020B0502020202020204" pitchFamily="34" charset="0"/>
              </a:rPr>
              <a:t>Für Eltern, deren Kinder im Sommer </a:t>
            </a:r>
            <a:r>
              <a:rPr lang="de-DE" altLang="de-DE" sz="11200" b="1" dirty="0" smtClean="0">
                <a:solidFill>
                  <a:srgbClr val="002060"/>
                </a:solidFill>
                <a:latin typeface="Century Gothic" panose="020B0502020202020204" pitchFamily="34" charset="0"/>
              </a:rPr>
              <a:t>2024 </a:t>
            </a:r>
            <a:r>
              <a:rPr lang="de-DE" altLang="de-DE" sz="11200" b="1" dirty="0">
                <a:solidFill>
                  <a:srgbClr val="002060"/>
                </a:solidFill>
                <a:latin typeface="Century Gothic" panose="020B0502020202020204" pitchFamily="34" charset="0"/>
              </a:rPr>
              <a:t>schulpflichtig werden.</a:t>
            </a:r>
          </a:p>
          <a:p>
            <a:pPr>
              <a:spcBef>
                <a:spcPct val="50000"/>
              </a:spcBef>
            </a:pPr>
            <a:endParaRPr lang="de-DE" altLang="de-DE" sz="3600" b="1" dirty="0">
              <a:latin typeface="Century Gothic" panose="020B0502020202020204" pitchFamily="34" charset="0"/>
            </a:endParaRPr>
          </a:p>
          <a:p>
            <a:endParaRPr lang="de-DE" dirty="0"/>
          </a:p>
        </p:txBody>
      </p:sp>
      <p:pic>
        <p:nvPicPr>
          <p:cNvPr id="4" name="Grafik 3"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657" y="675"/>
            <a:ext cx="1448666" cy="1281486"/>
          </a:xfrm>
          <a:prstGeom prst="rect">
            <a:avLst/>
          </a:prstGeom>
          <a:noFill/>
          <a:ln>
            <a:noFill/>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06" y="2445980"/>
            <a:ext cx="5070451" cy="380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055997"/>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7"/>
          <p:cNvSpPr txBox="1">
            <a:spLocks noChangeArrowheads="1"/>
          </p:cNvSpPr>
          <p:nvPr/>
        </p:nvSpPr>
        <p:spPr bwMode="auto">
          <a:xfrm>
            <a:off x="799892" y="958616"/>
            <a:ext cx="7160654" cy="523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50000"/>
              </a:spcBef>
              <a:buClrTx/>
              <a:buSzTx/>
              <a:buFont typeface="Wingdings" pitchFamily="2" charset="2"/>
              <a:buNone/>
              <a:defRPr/>
            </a:pPr>
            <a:r>
              <a:rPr lang="de-DE" altLang="de-DE" sz="2400" b="1" u="sng" dirty="0">
                <a:solidFill>
                  <a:srgbClr val="92D050"/>
                </a:solidFill>
                <a:latin typeface="+mn-lt"/>
              </a:rPr>
              <a:t>Das </a:t>
            </a:r>
            <a:r>
              <a:rPr lang="de-DE" altLang="de-DE" sz="2400" b="1" u="sng" dirty="0" smtClean="0">
                <a:solidFill>
                  <a:srgbClr val="92D050"/>
                </a:solidFill>
                <a:latin typeface="+mn-lt"/>
              </a:rPr>
              <a:t>Anmeldeverfahren:</a:t>
            </a:r>
            <a:r>
              <a:rPr lang="de-DE" altLang="de-DE" sz="2400" b="1" dirty="0" smtClean="0">
                <a:solidFill>
                  <a:srgbClr val="92D050"/>
                </a:solidFill>
                <a:latin typeface="+mn-lt"/>
              </a:rPr>
              <a:t> Termine </a:t>
            </a:r>
            <a:r>
              <a:rPr lang="de-DE" altLang="de-DE" sz="2400" b="1" dirty="0">
                <a:solidFill>
                  <a:srgbClr val="92D050"/>
                </a:solidFill>
                <a:latin typeface="+mn-lt"/>
              </a:rPr>
              <a:t>und Fristen</a:t>
            </a:r>
          </a:p>
          <a:p>
            <a:pPr eaLnBrk="1" hangingPunct="1">
              <a:spcBef>
                <a:spcPct val="50000"/>
              </a:spcBef>
              <a:buClrTx/>
              <a:buSzTx/>
              <a:buFont typeface="Wingdings" pitchFamily="2" charset="2"/>
              <a:buNone/>
              <a:defRPr/>
            </a:pPr>
            <a:endParaRPr lang="de-DE" altLang="de-DE" sz="1500" b="1" dirty="0">
              <a:solidFill>
                <a:srgbClr val="00206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1500" dirty="0" smtClean="0">
                <a:solidFill>
                  <a:srgbClr val="002060"/>
                </a:solidFill>
                <a:latin typeface="+mn-lt"/>
              </a:rPr>
              <a:t>Unser </a:t>
            </a:r>
            <a:r>
              <a:rPr lang="de-DE" altLang="de-DE" sz="1500" b="1" dirty="0">
                <a:solidFill>
                  <a:srgbClr val="002060"/>
                </a:solidFill>
                <a:latin typeface="+mn-lt"/>
              </a:rPr>
              <a:t>„Tag der offenen Tür“ </a:t>
            </a:r>
            <a:r>
              <a:rPr lang="de-DE" altLang="de-DE" sz="1500" dirty="0" smtClean="0">
                <a:solidFill>
                  <a:srgbClr val="002060"/>
                </a:solidFill>
                <a:latin typeface="+mn-lt"/>
              </a:rPr>
              <a:t>findet am </a:t>
            </a:r>
            <a:r>
              <a:rPr lang="de-DE" altLang="de-DE" sz="1500" b="1" dirty="0" smtClean="0">
                <a:solidFill>
                  <a:srgbClr val="002060"/>
                </a:solidFill>
                <a:latin typeface="+mn-lt"/>
              </a:rPr>
              <a:t>Freitag, </a:t>
            </a:r>
            <a:r>
              <a:rPr lang="de-DE" altLang="de-DE" sz="1500" b="1" dirty="0" smtClean="0">
                <a:solidFill>
                  <a:srgbClr val="002060"/>
                </a:solidFill>
                <a:latin typeface="+mn-lt"/>
              </a:rPr>
              <a:t>22.09.2023 </a:t>
            </a:r>
            <a:r>
              <a:rPr lang="de-DE" altLang="de-DE" sz="1500" dirty="0" smtClean="0">
                <a:solidFill>
                  <a:srgbClr val="002060"/>
                </a:solidFill>
                <a:latin typeface="+mn-lt"/>
              </a:rPr>
              <a:t>in der Zeit zwischen 9.00 bis 12.00 Uhr statt.</a:t>
            </a:r>
            <a:endParaRPr lang="de-DE" altLang="de-DE" sz="1500" dirty="0">
              <a:solidFill>
                <a:srgbClr val="00206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1500" dirty="0" smtClean="0">
                <a:solidFill>
                  <a:srgbClr val="002060"/>
                </a:solidFill>
                <a:latin typeface="+mn-lt"/>
              </a:rPr>
              <a:t>Schulanmeldung finden vom </a:t>
            </a:r>
            <a:r>
              <a:rPr lang="de-DE" altLang="de-DE" sz="1500" b="1" dirty="0" smtClean="0">
                <a:solidFill>
                  <a:srgbClr val="002060"/>
                </a:solidFill>
                <a:latin typeface="+mn-lt"/>
              </a:rPr>
              <a:t>17. </a:t>
            </a:r>
            <a:r>
              <a:rPr lang="de-DE" altLang="de-DE" sz="1500" b="1" dirty="0">
                <a:solidFill>
                  <a:srgbClr val="002060"/>
                </a:solidFill>
                <a:latin typeface="+mn-lt"/>
              </a:rPr>
              <a:t>bis </a:t>
            </a:r>
            <a:r>
              <a:rPr lang="de-DE" altLang="de-DE" sz="1500" b="1" dirty="0" smtClean="0">
                <a:solidFill>
                  <a:srgbClr val="002060"/>
                </a:solidFill>
                <a:latin typeface="+mn-lt"/>
              </a:rPr>
              <a:t>27. </a:t>
            </a:r>
            <a:r>
              <a:rPr lang="de-DE" altLang="de-DE" sz="1500" b="1" dirty="0">
                <a:solidFill>
                  <a:srgbClr val="002060"/>
                </a:solidFill>
                <a:latin typeface="+mn-lt"/>
              </a:rPr>
              <a:t>Oktober </a:t>
            </a:r>
            <a:r>
              <a:rPr lang="de-DE" altLang="de-DE" sz="1500" b="1" dirty="0" smtClean="0">
                <a:solidFill>
                  <a:srgbClr val="002060"/>
                </a:solidFill>
                <a:latin typeface="+mn-lt"/>
              </a:rPr>
              <a:t>2023 </a:t>
            </a:r>
            <a:r>
              <a:rPr lang="de-DE" altLang="de-DE" sz="1500" dirty="0" smtClean="0">
                <a:solidFill>
                  <a:srgbClr val="002060"/>
                </a:solidFill>
                <a:latin typeface="+mn-lt"/>
              </a:rPr>
              <a:t>statt.</a:t>
            </a:r>
          </a:p>
          <a:p>
            <a:pPr marL="342900" indent="-342900" eaLnBrk="1" hangingPunct="1">
              <a:spcBef>
                <a:spcPct val="50000"/>
              </a:spcBef>
              <a:buClrTx/>
              <a:buSzTx/>
              <a:buFont typeface="Courier New" panose="02070309020205020404" pitchFamily="49" charset="0"/>
              <a:buChar char="o"/>
              <a:defRPr/>
            </a:pPr>
            <a:r>
              <a:rPr lang="de-DE" altLang="de-DE" sz="1500" b="1" u="sng" dirty="0" smtClean="0">
                <a:solidFill>
                  <a:srgbClr val="FF0000"/>
                </a:solidFill>
                <a:latin typeface="+mn-lt"/>
              </a:rPr>
              <a:t>Telefonische </a:t>
            </a:r>
            <a:r>
              <a:rPr lang="de-DE" altLang="de-DE" sz="1500" b="1" u="sng" dirty="0">
                <a:solidFill>
                  <a:srgbClr val="FF0000"/>
                </a:solidFill>
                <a:latin typeface="+mn-lt"/>
              </a:rPr>
              <a:t>Terminabsprache </a:t>
            </a:r>
            <a:r>
              <a:rPr lang="de-DE" altLang="de-DE" sz="1500" b="1" u="sng" dirty="0" smtClean="0">
                <a:solidFill>
                  <a:srgbClr val="FF0000"/>
                </a:solidFill>
                <a:latin typeface="+mn-lt"/>
              </a:rPr>
              <a:t>unter 02841-508150 </a:t>
            </a:r>
            <a:r>
              <a:rPr lang="de-DE" altLang="de-DE" sz="1500" b="1" u="sng" dirty="0" smtClean="0">
                <a:solidFill>
                  <a:srgbClr val="FF0000"/>
                </a:solidFill>
                <a:latin typeface="+mn-lt"/>
              </a:rPr>
              <a:t>ist erforderlich</a:t>
            </a:r>
            <a:r>
              <a:rPr lang="de-DE" altLang="de-DE" sz="1500" b="1" u="sng" dirty="0" smtClean="0">
                <a:solidFill>
                  <a:srgbClr val="FF0000"/>
                </a:solidFill>
                <a:latin typeface="+mn-lt"/>
              </a:rPr>
              <a:t>!!!!</a:t>
            </a:r>
          </a:p>
          <a:p>
            <a:pPr marL="342900" indent="-342900" eaLnBrk="1" hangingPunct="1">
              <a:spcBef>
                <a:spcPct val="50000"/>
              </a:spcBef>
              <a:buClrTx/>
              <a:buSzTx/>
              <a:buFont typeface="Courier New" panose="02070309020205020404" pitchFamily="49" charset="0"/>
              <a:buChar char="o"/>
              <a:defRPr/>
            </a:pPr>
            <a:r>
              <a:rPr lang="de-DE" altLang="de-DE" sz="1500" dirty="0" smtClean="0">
                <a:solidFill>
                  <a:srgbClr val="002060"/>
                </a:solidFill>
                <a:latin typeface="+mn-lt"/>
              </a:rPr>
              <a:t>Im ungefähren Zeitraum von Januar </a:t>
            </a:r>
            <a:r>
              <a:rPr lang="de-DE" altLang="de-DE" sz="1500" dirty="0">
                <a:solidFill>
                  <a:srgbClr val="002060"/>
                </a:solidFill>
                <a:latin typeface="+mn-lt"/>
              </a:rPr>
              <a:t>bis März </a:t>
            </a:r>
            <a:r>
              <a:rPr lang="de-DE" altLang="de-DE" sz="1500" dirty="0" smtClean="0">
                <a:solidFill>
                  <a:srgbClr val="002060"/>
                </a:solidFill>
                <a:latin typeface="+mn-lt"/>
              </a:rPr>
              <a:t>2023 </a:t>
            </a:r>
            <a:r>
              <a:rPr lang="de-DE" altLang="de-DE" sz="1500" dirty="0">
                <a:solidFill>
                  <a:srgbClr val="002060"/>
                </a:solidFill>
                <a:latin typeface="+mn-lt"/>
              </a:rPr>
              <a:t>werden </a:t>
            </a:r>
            <a:r>
              <a:rPr lang="de-DE" altLang="de-DE" sz="1500" dirty="0" smtClean="0">
                <a:solidFill>
                  <a:srgbClr val="002060"/>
                </a:solidFill>
                <a:latin typeface="+mn-lt"/>
              </a:rPr>
              <a:t>die </a:t>
            </a:r>
            <a:r>
              <a:rPr lang="de-DE" altLang="de-DE" sz="1500" dirty="0">
                <a:solidFill>
                  <a:srgbClr val="002060"/>
                </a:solidFill>
                <a:latin typeface="+mn-lt"/>
              </a:rPr>
              <a:t>Aufnahmebescheide </a:t>
            </a:r>
            <a:r>
              <a:rPr lang="de-DE" altLang="de-DE" sz="1500" dirty="0" smtClean="0">
                <a:solidFill>
                  <a:srgbClr val="002060"/>
                </a:solidFill>
                <a:latin typeface="+mn-lt"/>
              </a:rPr>
              <a:t>verschickt (in ganz Moers zeitgleich).</a:t>
            </a:r>
            <a:endParaRPr lang="de-DE" altLang="de-DE" sz="1500" dirty="0">
              <a:solidFill>
                <a:srgbClr val="00206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1500" dirty="0">
                <a:solidFill>
                  <a:srgbClr val="002060"/>
                </a:solidFill>
                <a:latin typeface="+mn-lt"/>
              </a:rPr>
              <a:t>V</a:t>
            </a:r>
            <a:r>
              <a:rPr lang="de-DE" altLang="de-DE" sz="1500" dirty="0" smtClean="0">
                <a:solidFill>
                  <a:srgbClr val="002060"/>
                </a:solidFill>
                <a:latin typeface="+mn-lt"/>
              </a:rPr>
              <a:t>oraussichtlich </a:t>
            </a:r>
            <a:r>
              <a:rPr lang="de-DE" altLang="de-DE" sz="1500" dirty="0">
                <a:solidFill>
                  <a:srgbClr val="002060"/>
                </a:solidFill>
                <a:latin typeface="+mn-lt"/>
              </a:rPr>
              <a:t>vor den Osterferien </a:t>
            </a:r>
            <a:r>
              <a:rPr lang="de-DE" altLang="de-DE" sz="1500" dirty="0" smtClean="0">
                <a:solidFill>
                  <a:srgbClr val="002060"/>
                </a:solidFill>
                <a:latin typeface="+mn-lt"/>
              </a:rPr>
              <a:t>2024 </a:t>
            </a:r>
            <a:r>
              <a:rPr lang="de-DE" altLang="de-DE" sz="1500" dirty="0" smtClean="0">
                <a:solidFill>
                  <a:srgbClr val="002060"/>
                </a:solidFill>
                <a:latin typeface="+mn-lt"/>
              </a:rPr>
              <a:t>werden alle bei uns angenommenen Kinder zu einer Schnupperstunde in die Uhrschule eingeladen.</a:t>
            </a:r>
            <a:endParaRPr lang="de-DE" altLang="de-DE" sz="1500" dirty="0" smtClean="0">
              <a:solidFill>
                <a:srgbClr val="00206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1500" b="1" dirty="0" smtClean="0">
                <a:solidFill>
                  <a:srgbClr val="002060"/>
                </a:solidFill>
                <a:latin typeface="+mn-lt"/>
              </a:rPr>
              <a:t>Die </a:t>
            </a:r>
            <a:r>
              <a:rPr lang="de-DE" altLang="de-DE" sz="1500" b="1" dirty="0">
                <a:solidFill>
                  <a:srgbClr val="002060"/>
                </a:solidFill>
                <a:latin typeface="+mn-lt"/>
              </a:rPr>
              <a:t>Kinder werden nach Geburtsdatum vom Gesundheitsamt zur Schuleingangsuntersuchung eingeladen</a:t>
            </a:r>
            <a:r>
              <a:rPr lang="de-DE" altLang="de-DE" sz="1500" b="1" dirty="0" smtClean="0">
                <a:solidFill>
                  <a:srgbClr val="002060"/>
                </a:solidFill>
                <a:latin typeface="+mn-lt"/>
              </a:rPr>
              <a:t>. </a:t>
            </a:r>
            <a:r>
              <a:rPr lang="de-DE" altLang="de-DE" sz="1500" dirty="0" smtClean="0">
                <a:solidFill>
                  <a:srgbClr val="002060"/>
                </a:solidFill>
                <a:latin typeface="+mn-lt"/>
              </a:rPr>
              <a:t>Bitte nehmen Sie den Termin dringend direkt wahr!</a:t>
            </a:r>
            <a:endParaRPr lang="de-DE" altLang="de-DE" sz="1500" b="1" dirty="0">
              <a:solidFill>
                <a:srgbClr val="002060"/>
              </a:solidFill>
              <a:latin typeface="+mn-lt"/>
            </a:endParaRPr>
          </a:p>
          <a:p>
            <a:pPr eaLnBrk="1" hangingPunct="1">
              <a:spcBef>
                <a:spcPct val="50000"/>
              </a:spcBef>
              <a:buClrTx/>
              <a:buSzTx/>
              <a:buFontTx/>
              <a:buNone/>
              <a:defRPr/>
            </a:pPr>
            <a:endParaRPr lang="de-DE" altLang="de-DE" sz="1400" b="1" dirty="0">
              <a:latin typeface="Century Gothic" pitchFamily="34" charset="0"/>
            </a:endParaRPr>
          </a:p>
          <a:p>
            <a:pPr eaLnBrk="1" hangingPunct="1">
              <a:spcBef>
                <a:spcPct val="50000"/>
              </a:spcBef>
              <a:buClrTx/>
              <a:buSzTx/>
              <a:buFontTx/>
              <a:buNone/>
              <a:defRPr/>
            </a:pPr>
            <a:endParaRPr lang="de-DE" altLang="de-DE" sz="1400" b="1" dirty="0">
              <a:latin typeface="Century Gothic" pitchFamily="34" charset="0"/>
            </a:endParaRPr>
          </a:p>
          <a:p>
            <a:pPr eaLnBrk="1" hangingPunct="1">
              <a:spcBef>
                <a:spcPct val="50000"/>
              </a:spcBef>
              <a:buClrTx/>
              <a:buSzTx/>
              <a:buFontTx/>
              <a:buNone/>
              <a:defRPr/>
            </a:pPr>
            <a:endParaRPr lang="de-DE" altLang="de-DE" sz="1400" b="1" dirty="0">
              <a:latin typeface="Century Gothic" pitchFamily="34" charset="0"/>
            </a:endParaRPr>
          </a:p>
        </p:txBody>
      </p:sp>
      <p:sp>
        <p:nvSpPr>
          <p:cNvPr id="38916" name="Textfeld 1"/>
          <p:cNvSpPr txBox="1">
            <a:spLocks noChangeArrowheads="1"/>
          </p:cNvSpPr>
          <p:nvPr/>
        </p:nvSpPr>
        <p:spPr bwMode="auto">
          <a:xfrm>
            <a:off x="7632418" y="958616"/>
            <a:ext cx="37601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None/>
            </a:pPr>
            <a:r>
              <a:rPr lang="de-DE" altLang="de-DE" sz="1800" b="1" dirty="0">
                <a:solidFill>
                  <a:srgbClr val="FF0000"/>
                </a:solidFill>
              </a:rPr>
              <a:t>Sekretariat: </a:t>
            </a:r>
            <a:r>
              <a:rPr lang="de-DE" altLang="de-DE" sz="1800" b="1" dirty="0" smtClean="0">
                <a:solidFill>
                  <a:srgbClr val="FF0000"/>
                </a:solidFill>
              </a:rPr>
              <a:t>Frau </a:t>
            </a:r>
            <a:r>
              <a:rPr lang="de-DE" altLang="de-DE" sz="1800" b="1" dirty="0">
                <a:solidFill>
                  <a:srgbClr val="FF0000"/>
                </a:solidFill>
              </a:rPr>
              <a:t>Neu</a:t>
            </a:r>
          </a:p>
          <a:p>
            <a:pPr algn="ctr">
              <a:spcBef>
                <a:spcPct val="0"/>
              </a:spcBef>
              <a:buClrTx/>
              <a:buSzTx/>
              <a:buFontTx/>
              <a:buNone/>
            </a:pPr>
            <a:r>
              <a:rPr lang="de-DE" altLang="de-DE" sz="1800" b="1" dirty="0" smtClean="0">
                <a:solidFill>
                  <a:srgbClr val="FF0000"/>
                </a:solidFill>
              </a:rPr>
              <a:t>Tel.: 02841</a:t>
            </a:r>
            <a:r>
              <a:rPr lang="de-DE" altLang="de-DE" sz="1800" b="1" dirty="0">
                <a:solidFill>
                  <a:srgbClr val="FF0000"/>
                </a:solidFill>
              </a:rPr>
              <a:t>/ </a:t>
            </a:r>
            <a:r>
              <a:rPr lang="de-DE" altLang="de-DE" sz="1800" b="1" dirty="0" smtClean="0">
                <a:solidFill>
                  <a:srgbClr val="FF0000"/>
                </a:solidFill>
              </a:rPr>
              <a:t>508150</a:t>
            </a:r>
          </a:p>
          <a:p>
            <a:pPr algn="ctr">
              <a:spcBef>
                <a:spcPct val="0"/>
              </a:spcBef>
              <a:buClrTx/>
              <a:buSzTx/>
              <a:buFontTx/>
              <a:buNone/>
            </a:pPr>
            <a:r>
              <a:rPr lang="de-DE" altLang="de-DE" sz="1800" b="1" dirty="0" smtClean="0">
                <a:solidFill>
                  <a:srgbClr val="FF0000"/>
                </a:solidFill>
              </a:rPr>
              <a:t>Email: uhrschule@t-online.de</a:t>
            </a:r>
            <a:endParaRPr lang="de-DE" altLang="de-DE" sz="1800" b="1" dirty="0">
              <a:solidFill>
                <a:srgbClr val="FF0000"/>
              </a:solidFill>
            </a:endParaRPr>
          </a:p>
        </p:txBody>
      </p:sp>
      <p:pic>
        <p:nvPicPr>
          <p:cNvPr id="8" name="Grafik 7"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33652" y="2417673"/>
            <a:ext cx="4285812" cy="3214359"/>
          </a:xfrm>
          <a:prstGeom prst="rect">
            <a:avLst/>
          </a:prstGeom>
        </p:spPr>
      </p:pic>
    </p:spTree>
    <p:extLst>
      <p:ext uri="{BB962C8B-B14F-4D97-AF65-F5344CB8AC3E}">
        <p14:creationId xmlns:p14="http://schemas.microsoft.com/office/powerpoint/2010/main" val="3464370157"/>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58" y="488678"/>
            <a:ext cx="4204794" cy="315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7" name="Text Box 7"/>
          <p:cNvSpPr txBox="1">
            <a:spLocks noChangeArrowheads="1"/>
          </p:cNvSpPr>
          <p:nvPr/>
        </p:nvSpPr>
        <p:spPr bwMode="auto">
          <a:xfrm>
            <a:off x="5070830" y="1281486"/>
            <a:ext cx="645061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50000"/>
              </a:spcBef>
              <a:buClrTx/>
              <a:buSzTx/>
              <a:buFont typeface="Wingdings" pitchFamily="2" charset="2"/>
              <a:buNone/>
              <a:defRPr/>
            </a:pPr>
            <a:r>
              <a:rPr lang="de-DE" altLang="de-DE" sz="2400" b="1" u="sng" dirty="0">
                <a:solidFill>
                  <a:srgbClr val="92D050"/>
                </a:solidFill>
                <a:latin typeface="+mn-lt"/>
              </a:rPr>
              <a:t>Das </a:t>
            </a:r>
            <a:r>
              <a:rPr lang="de-DE" altLang="de-DE" sz="2400" b="1" u="sng" dirty="0" smtClean="0">
                <a:solidFill>
                  <a:srgbClr val="92D050"/>
                </a:solidFill>
                <a:latin typeface="+mn-lt"/>
              </a:rPr>
              <a:t>Anmeldeverfahren:</a:t>
            </a:r>
            <a:r>
              <a:rPr lang="de-DE" altLang="de-DE" sz="2400" b="1" dirty="0" smtClean="0">
                <a:solidFill>
                  <a:srgbClr val="92D050"/>
                </a:solidFill>
                <a:latin typeface="+mn-lt"/>
              </a:rPr>
              <a:t> Gut </a:t>
            </a:r>
            <a:r>
              <a:rPr lang="de-DE" altLang="de-DE" sz="2400" b="1" dirty="0">
                <a:solidFill>
                  <a:srgbClr val="92D050"/>
                </a:solidFill>
                <a:latin typeface="+mn-lt"/>
              </a:rPr>
              <a:t>zu </a:t>
            </a:r>
            <a:r>
              <a:rPr lang="de-DE" altLang="de-DE" sz="2400" b="1" dirty="0" smtClean="0">
                <a:solidFill>
                  <a:srgbClr val="92D050"/>
                </a:solidFill>
                <a:latin typeface="+mn-lt"/>
              </a:rPr>
              <a:t>wissen</a:t>
            </a:r>
            <a:r>
              <a:rPr lang="de-DE" altLang="de-DE" sz="2400" b="1" dirty="0" smtClean="0">
                <a:solidFill>
                  <a:srgbClr val="92D050"/>
                </a:solidFill>
                <a:latin typeface="+mn-lt"/>
              </a:rPr>
              <a:t>!</a:t>
            </a:r>
          </a:p>
          <a:p>
            <a:pPr eaLnBrk="1" hangingPunct="1">
              <a:spcBef>
                <a:spcPct val="50000"/>
              </a:spcBef>
              <a:buClrTx/>
              <a:buSzTx/>
              <a:buFont typeface="Wingdings" pitchFamily="2" charset="2"/>
              <a:buNone/>
              <a:defRPr/>
            </a:pPr>
            <a:endParaRPr lang="de-DE" altLang="de-DE" sz="2400" b="1" dirty="0">
              <a:solidFill>
                <a:srgbClr val="92D05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2000" b="1" dirty="0">
                <a:solidFill>
                  <a:srgbClr val="002060"/>
                </a:solidFill>
              </a:rPr>
              <a:t>Eine </a:t>
            </a:r>
            <a:r>
              <a:rPr lang="de-DE" altLang="de-DE" sz="2000" b="1" dirty="0" smtClean="0">
                <a:solidFill>
                  <a:srgbClr val="002060"/>
                </a:solidFill>
              </a:rPr>
              <a:t>An</a:t>
            </a:r>
            <a:r>
              <a:rPr lang="de-DE" altLang="de-DE" sz="2000" b="1" dirty="0" smtClean="0">
                <a:solidFill>
                  <a:srgbClr val="002060"/>
                </a:solidFill>
              </a:rPr>
              <a:t>meldung für das Betreuungsangebot </a:t>
            </a:r>
            <a:r>
              <a:rPr lang="de-DE" altLang="de-DE" sz="2000" b="1" dirty="0">
                <a:solidFill>
                  <a:srgbClr val="002060"/>
                </a:solidFill>
              </a:rPr>
              <a:t>(Offener </a:t>
            </a:r>
            <a:r>
              <a:rPr lang="de-DE" altLang="de-DE" sz="2000" b="1" dirty="0" smtClean="0">
                <a:solidFill>
                  <a:srgbClr val="002060"/>
                </a:solidFill>
              </a:rPr>
              <a:t>Ganztag </a:t>
            </a:r>
            <a:r>
              <a:rPr lang="de-DE" altLang="de-DE" sz="2000" b="1" dirty="0">
                <a:solidFill>
                  <a:srgbClr val="002060"/>
                </a:solidFill>
              </a:rPr>
              <a:t>bis </a:t>
            </a:r>
            <a:r>
              <a:rPr lang="de-DE" altLang="de-DE" sz="2000" b="1" dirty="0" smtClean="0">
                <a:solidFill>
                  <a:srgbClr val="002060"/>
                </a:solidFill>
              </a:rPr>
              <a:t>mind. 15.00 und max</a:t>
            </a:r>
            <a:r>
              <a:rPr lang="de-DE" altLang="de-DE" sz="2000" b="1" dirty="0">
                <a:solidFill>
                  <a:srgbClr val="002060"/>
                </a:solidFill>
              </a:rPr>
              <a:t>. 16.00 Uhr) ist bei der Schulanmeldung möglich</a:t>
            </a:r>
            <a:r>
              <a:rPr lang="de-DE" altLang="de-DE" sz="2000" b="1" dirty="0" smtClean="0">
                <a:solidFill>
                  <a:srgbClr val="002060"/>
                </a:solidFill>
              </a:rPr>
              <a:t>. </a:t>
            </a:r>
            <a:endParaRPr lang="de-DE" altLang="de-DE" sz="2000" b="1" dirty="0" smtClean="0">
              <a:solidFill>
                <a:srgbClr val="002060"/>
              </a:solidFill>
            </a:endParaRPr>
          </a:p>
          <a:p>
            <a:pPr marL="342900" indent="-342900" eaLnBrk="1" hangingPunct="1">
              <a:spcBef>
                <a:spcPct val="50000"/>
              </a:spcBef>
              <a:buClrTx/>
              <a:buSzTx/>
              <a:buFont typeface="Courier New" panose="02070309020205020404" pitchFamily="49" charset="0"/>
              <a:buChar char="o"/>
              <a:defRPr/>
            </a:pPr>
            <a:r>
              <a:rPr lang="de-DE" altLang="de-DE" sz="2000" b="1" dirty="0" smtClean="0">
                <a:solidFill>
                  <a:srgbClr val="002060"/>
                </a:solidFill>
                <a:latin typeface="+mn-lt"/>
              </a:rPr>
              <a:t>Eine Zusage für einen OGS-Platz erfolgt separat nach der Schulplatzzusage, erst nach Freigabe durch die Stadt Moers.</a:t>
            </a:r>
            <a:endParaRPr lang="de-DE" altLang="de-DE" sz="2000" b="1" dirty="0">
              <a:solidFill>
                <a:srgbClr val="00206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j-lt"/>
              </a:rPr>
              <a:t>Sie können uns am Anmeldetag ein Kind nennen, mit dem ihr Kind gerne gemeinsam </a:t>
            </a:r>
            <a:r>
              <a:rPr lang="de-DE" altLang="de-DE" sz="2000" b="1" dirty="0" smtClean="0">
                <a:solidFill>
                  <a:srgbClr val="002060"/>
                </a:solidFill>
                <a:latin typeface="+mj-lt"/>
              </a:rPr>
              <a:t>eine </a:t>
            </a:r>
            <a:r>
              <a:rPr lang="de-DE" altLang="de-DE" sz="2000" b="1" dirty="0">
                <a:solidFill>
                  <a:srgbClr val="002060"/>
                </a:solidFill>
                <a:latin typeface="+mj-lt"/>
              </a:rPr>
              <a:t>Klasse besuchen möchte. Wir versuchen, die Wünsche zu berücksichtigen. </a:t>
            </a:r>
            <a:endParaRPr lang="de-DE" altLang="de-DE" sz="2000" b="1" dirty="0">
              <a:solidFill>
                <a:srgbClr val="002060"/>
              </a:solidFill>
              <a:latin typeface="Century Gothic" pitchFamily="34" charset="0"/>
            </a:endParaRPr>
          </a:p>
        </p:txBody>
      </p:sp>
      <p:sp>
        <p:nvSpPr>
          <p:cNvPr id="39941" name="Text Box 5"/>
          <p:cNvSpPr txBox="1">
            <a:spLocks noChangeArrowheads="1"/>
          </p:cNvSpPr>
          <p:nvPr/>
        </p:nvSpPr>
        <p:spPr bwMode="auto">
          <a:xfrm>
            <a:off x="2927875" y="840317"/>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de-DE" altLang="de-DE" sz="800" b="1" dirty="0"/>
              <a:t> </a:t>
            </a:r>
          </a:p>
        </p:txBody>
      </p:sp>
      <p:pic>
        <p:nvPicPr>
          <p:cNvPr id="7" name="Grafik 6" descr="uhrschule_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Rechteck 1"/>
          <p:cNvSpPr/>
          <p:nvPr/>
        </p:nvSpPr>
        <p:spPr>
          <a:xfrm>
            <a:off x="1595448" y="3644095"/>
            <a:ext cx="2519352" cy="369332"/>
          </a:xfrm>
          <a:prstGeom prst="rect">
            <a:avLst/>
          </a:prstGeom>
        </p:spPr>
        <p:txBody>
          <a:bodyPr wrap="square">
            <a:spAutoFit/>
          </a:bodyPr>
          <a:lstStyle/>
          <a:p>
            <a:r>
              <a:rPr lang="de-DE" dirty="0" smtClean="0">
                <a:solidFill>
                  <a:srgbClr val="002060"/>
                </a:solidFill>
              </a:rPr>
              <a:t>Mensa der Uhrschule</a:t>
            </a:r>
            <a:endParaRPr lang="pl-PL" dirty="0">
              <a:solidFill>
                <a:srgbClr val="002060"/>
              </a:solidFill>
            </a:endParaRP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1186" y="4051460"/>
            <a:ext cx="2661737" cy="1996303"/>
          </a:xfrm>
          <a:prstGeom prst="rect">
            <a:avLst/>
          </a:prstGeom>
        </p:spPr>
      </p:pic>
      <p:sp>
        <p:nvSpPr>
          <p:cNvPr id="8" name="Rechteck 7"/>
          <p:cNvSpPr/>
          <p:nvPr/>
        </p:nvSpPr>
        <p:spPr>
          <a:xfrm>
            <a:off x="1841741" y="6047763"/>
            <a:ext cx="2031989" cy="369332"/>
          </a:xfrm>
          <a:prstGeom prst="rect">
            <a:avLst/>
          </a:prstGeom>
        </p:spPr>
        <p:txBody>
          <a:bodyPr wrap="square">
            <a:spAutoFit/>
          </a:bodyPr>
          <a:lstStyle/>
          <a:p>
            <a:r>
              <a:rPr lang="de-DE" dirty="0" smtClean="0">
                <a:solidFill>
                  <a:srgbClr val="002060"/>
                </a:solidFill>
              </a:rPr>
              <a:t>Küche der Mensa</a:t>
            </a:r>
            <a:endParaRPr lang="pl-PL" dirty="0">
              <a:solidFill>
                <a:srgbClr val="002060"/>
              </a:solidFill>
            </a:endParaRPr>
          </a:p>
        </p:txBody>
      </p:sp>
    </p:spTree>
    <p:extLst>
      <p:ext uri="{BB962C8B-B14F-4D97-AF65-F5344CB8AC3E}">
        <p14:creationId xmlns:p14="http://schemas.microsoft.com/office/powerpoint/2010/main" val="4035946116"/>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423863"/>
            <a:ext cx="7543800" cy="1295400"/>
          </a:xfrm>
        </p:spPr>
        <p:txBody>
          <a:bodyPr anchor="ctr"/>
          <a:lstStyle/>
          <a:p>
            <a:pPr algn="r" eaLnBrk="1" hangingPunct="1"/>
            <a:r>
              <a:rPr lang="de-DE" altLang="de-DE" dirty="0"/>
              <a:t/>
            </a:r>
            <a:br>
              <a:rPr lang="de-DE" altLang="de-DE" dirty="0"/>
            </a:br>
            <a:endParaRPr lang="de-DE" altLang="de-DE" sz="1800" dirty="0"/>
          </a:p>
        </p:txBody>
      </p:sp>
      <p:sp>
        <p:nvSpPr>
          <p:cNvPr id="3077" name="Text Box 7"/>
          <p:cNvSpPr txBox="1">
            <a:spLocks noChangeArrowheads="1"/>
          </p:cNvSpPr>
          <p:nvPr/>
        </p:nvSpPr>
        <p:spPr bwMode="auto">
          <a:xfrm>
            <a:off x="497004" y="662980"/>
            <a:ext cx="7582966"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lgn="ctr" eaLnBrk="1" hangingPunct="1">
              <a:spcBef>
                <a:spcPct val="50000"/>
              </a:spcBef>
              <a:buClrTx/>
              <a:buSzTx/>
              <a:buFont typeface="Wingdings" pitchFamily="2" charset="2"/>
              <a:buNone/>
              <a:defRPr/>
            </a:pPr>
            <a:r>
              <a:rPr lang="de-DE" altLang="de-DE" b="1" u="sng" dirty="0">
                <a:solidFill>
                  <a:srgbClr val="92D050"/>
                </a:solidFill>
                <a:latin typeface="+mn-lt"/>
              </a:rPr>
              <a:t>Das Anmeldeverfahren: </a:t>
            </a:r>
          </a:p>
          <a:p>
            <a:pPr algn="ctr" eaLnBrk="1" hangingPunct="1">
              <a:spcBef>
                <a:spcPct val="50000"/>
              </a:spcBef>
              <a:buClrTx/>
              <a:buSzTx/>
              <a:buFont typeface="Wingdings" pitchFamily="2" charset="2"/>
              <a:buNone/>
              <a:defRPr/>
            </a:pPr>
            <a:r>
              <a:rPr lang="de-DE" altLang="de-DE" b="1" dirty="0">
                <a:solidFill>
                  <a:srgbClr val="92D050"/>
                </a:solidFill>
                <a:latin typeface="+mn-lt"/>
              </a:rPr>
              <a:t>Das benötigen </a:t>
            </a:r>
            <a:r>
              <a:rPr lang="de-DE" altLang="de-DE" b="1" dirty="0" smtClean="0">
                <a:solidFill>
                  <a:srgbClr val="92D050"/>
                </a:solidFill>
                <a:latin typeface="+mn-lt"/>
              </a:rPr>
              <a:t>Sie!</a:t>
            </a:r>
            <a:endParaRPr lang="de-DE" altLang="de-DE" b="1" dirty="0">
              <a:solidFill>
                <a:srgbClr val="92D050"/>
              </a:solidFill>
              <a:latin typeface="+mn-lt"/>
            </a:endParaRPr>
          </a:p>
          <a:p>
            <a:pPr eaLnBrk="1" hangingPunct="1">
              <a:spcBef>
                <a:spcPct val="50000"/>
              </a:spcBef>
              <a:buClrTx/>
              <a:buSzTx/>
              <a:buFont typeface="Wingdings" pitchFamily="2" charset="2"/>
              <a:buNone/>
              <a:defRPr/>
            </a:pPr>
            <a:r>
              <a:rPr lang="de-DE" altLang="de-DE" sz="2000" b="1" dirty="0">
                <a:solidFill>
                  <a:srgbClr val="002060"/>
                </a:solidFill>
                <a:latin typeface="+mn-lt"/>
              </a:rPr>
              <a:t>	Zur Schulanmeldung bringen Sie bitte mit:</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Ihr </a:t>
            </a:r>
            <a:r>
              <a:rPr lang="de-DE" altLang="de-DE" sz="2000" b="1" u="sng" dirty="0">
                <a:solidFill>
                  <a:srgbClr val="002060"/>
                </a:solidFill>
                <a:latin typeface="+mn-lt"/>
              </a:rPr>
              <a:t>Kind</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die </a:t>
            </a:r>
            <a:r>
              <a:rPr lang="de-DE" altLang="de-DE" sz="2000" b="1" u="sng" dirty="0">
                <a:solidFill>
                  <a:srgbClr val="002060"/>
                </a:solidFill>
                <a:latin typeface="+mn-lt"/>
              </a:rPr>
              <a:t>Geburtsurkunde</a:t>
            </a:r>
            <a:r>
              <a:rPr lang="de-DE" altLang="de-DE" sz="2000" b="1" dirty="0">
                <a:solidFill>
                  <a:srgbClr val="002060"/>
                </a:solidFill>
                <a:latin typeface="+mn-lt"/>
              </a:rPr>
              <a:t> des Kindes</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den </a:t>
            </a:r>
            <a:r>
              <a:rPr lang="de-DE" altLang="de-DE" sz="2000" b="1" u="sng" dirty="0">
                <a:solidFill>
                  <a:srgbClr val="002060"/>
                </a:solidFill>
                <a:latin typeface="+mn-lt"/>
              </a:rPr>
              <a:t>Impfpass</a:t>
            </a:r>
            <a:r>
              <a:rPr lang="de-DE" altLang="de-DE" sz="2000" b="1" dirty="0">
                <a:solidFill>
                  <a:srgbClr val="002060"/>
                </a:solidFill>
                <a:latin typeface="+mn-lt"/>
              </a:rPr>
              <a:t> Ihres </a:t>
            </a:r>
            <a:r>
              <a:rPr lang="de-DE" altLang="de-DE" sz="2000" b="1" dirty="0" smtClean="0">
                <a:solidFill>
                  <a:srgbClr val="002060"/>
                </a:solidFill>
                <a:latin typeface="+mn-lt"/>
              </a:rPr>
              <a:t>Kindes (Masernschutznachweis)</a:t>
            </a:r>
            <a:endParaRPr lang="de-DE" altLang="de-DE" sz="2000" b="1" dirty="0">
              <a:solidFill>
                <a:srgbClr val="002060"/>
              </a:solidFill>
              <a:latin typeface="+mn-lt"/>
            </a:endParaRP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eine Kopie der Sorgerechtsentscheidung (wenn abweichend von Geburtsurkunde)</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das </a:t>
            </a:r>
            <a:r>
              <a:rPr lang="de-DE" altLang="de-DE" sz="2000" b="1" u="sng" dirty="0">
                <a:solidFill>
                  <a:srgbClr val="002060"/>
                </a:solidFill>
                <a:latin typeface="+mn-lt"/>
              </a:rPr>
              <a:t>Anmeldeschreiben der Stadt Moers </a:t>
            </a:r>
            <a:r>
              <a:rPr lang="de-DE" altLang="de-DE" sz="2000" b="1" dirty="0">
                <a:solidFill>
                  <a:srgbClr val="002060"/>
                </a:solidFill>
                <a:latin typeface="+mn-lt"/>
              </a:rPr>
              <a:t>(von beiden Erziehungsberechtigten unterschrieben!)</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Ihren </a:t>
            </a:r>
            <a:r>
              <a:rPr lang="de-DE" altLang="de-DE" sz="2000" b="1" u="sng" dirty="0">
                <a:solidFill>
                  <a:srgbClr val="002060"/>
                </a:solidFill>
                <a:latin typeface="+mn-lt"/>
              </a:rPr>
              <a:t>Personalausweis</a:t>
            </a:r>
          </a:p>
          <a:p>
            <a:pPr marL="1028700" lvl="1"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mn-lt"/>
              </a:rPr>
              <a:t>ggf. </a:t>
            </a:r>
            <a:r>
              <a:rPr lang="de-DE" altLang="de-DE" sz="2000" b="1" u="sng" dirty="0">
                <a:solidFill>
                  <a:srgbClr val="002060"/>
                </a:solidFill>
                <a:latin typeface="+mn-lt"/>
              </a:rPr>
              <a:t>medizinisch-therapeutische Berichte </a:t>
            </a:r>
            <a:r>
              <a:rPr lang="de-DE" altLang="de-DE" sz="2000" dirty="0" smtClean="0">
                <a:solidFill>
                  <a:srgbClr val="002060"/>
                </a:solidFill>
                <a:latin typeface="+mn-lt"/>
              </a:rPr>
              <a:t>(auch Bericht einer Logopädie oder Ergotherapie, etc.)</a:t>
            </a:r>
            <a:endParaRPr lang="de-DE" altLang="de-DE" sz="2000" b="1" u="sng" dirty="0">
              <a:solidFill>
                <a:srgbClr val="002060"/>
              </a:solidFill>
              <a:latin typeface="+mn-lt"/>
            </a:endParaRPr>
          </a:p>
          <a:p>
            <a:pPr eaLnBrk="1" hangingPunct="1">
              <a:spcBef>
                <a:spcPct val="50000"/>
              </a:spcBef>
              <a:buClrTx/>
              <a:buSzTx/>
              <a:buFontTx/>
              <a:buNone/>
              <a:defRPr/>
            </a:pPr>
            <a:endParaRPr lang="de-DE" altLang="de-DE" sz="1400" b="1" dirty="0">
              <a:latin typeface="Century Gothic" pitchFamily="34" charset="0"/>
            </a:endParaRPr>
          </a:p>
          <a:p>
            <a:pPr eaLnBrk="1" hangingPunct="1">
              <a:spcBef>
                <a:spcPct val="50000"/>
              </a:spcBef>
              <a:buClrTx/>
              <a:buSzTx/>
              <a:buFontTx/>
              <a:buNone/>
              <a:defRPr/>
            </a:pPr>
            <a:endParaRPr lang="de-DE" altLang="de-DE" sz="1400" b="1" dirty="0">
              <a:latin typeface="Century Gothic" pitchFamily="34" charset="0"/>
            </a:endParaRPr>
          </a:p>
        </p:txBody>
      </p:sp>
      <p:sp>
        <p:nvSpPr>
          <p:cNvPr id="40966" name="Text Box 5"/>
          <p:cNvSpPr txBox="1">
            <a:spLocks noChangeArrowheads="1"/>
          </p:cNvSpPr>
          <p:nvPr/>
        </p:nvSpPr>
        <p:spPr bwMode="auto">
          <a:xfrm>
            <a:off x="2231339" y="662980"/>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endParaRPr lang="de-DE" altLang="de-DE" sz="800" b="1" dirty="0"/>
          </a:p>
        </p:txBody>
      </p:sp>
      <p:pic>
        <p:nvPicPr>
          <p:cNvPr id="7" name="Grafik 6"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6643" y="-18154"/>
            <a:ext cx="1448666" cy="1281486"/>
          </a:xfrm>
          <a:prstGeom prst="rect">
            <a:avLst/>
          </a:prstGeom>
          <a:noFill/>
          <a:ln>
            <a:noFill/>
          </a:ln>
        </p:spPr>
      </p:pic>
      <p:pic>
        <p:nvPicPr>
          <p:cNvPr id="19458"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7595367" y="849423"/>
            <a:ext cx="3089708" cy="231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97654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4">
            <a:extLst>
              <a:ext uri="{FF2B5EF4-FFF2-40B4-BE49-F238E27FC236}">
                <a16:creationId xmlns:a16="http://schemas.microsoft.com/office/drawing/2014/main" id="{A37D11A3-8602-478C-82B3-03D099EA19D4}"/>
              </a:ext>
            </a:extLst>
          </p:cNvPr>
          <p:cNvSpPr txBox="1">
            <a:spLocks noChangeArrowheads="1"/>
          </p:cNvSpPr>
          <p:nvPr/>
        </p:nvSpPr>
        <p:spPr bwMode="auto">
          <a:xfrm>
            <a:off x="2119508" y="633280"/>
            <a:ext cx="792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400" b="1" u="sng" dirty="0">
                <a:solidFill>
                  <a:srgbClr val="92D050"/>
                </a:solidFill>
              </a:rPr>
              <a:t>Das Kollegium der </a:t>
            </a:r>
            <a:r>
              <a:rPr lang="de-DE" altLang="de-DE" sz="2400" b="1" u="sng" dirty="0" smtClean="0">
                <a:solidFill>
                  <a:srgbClr val="92D050"/>
                </a:solidFill>
              </a:rPr>
              <a:t>Uhrschule 2023/24</a:t>
            </a:r>
            <a:endParaRPr lang="de-DE" altLang="de-DE" sz="2400" b="1" u="sng" dirty="0">
              <a:solidFill>
                <a:srgbClr val="92D050"/>
              </a:solidFill>
            </a:endParaRPr>
          </a:p>
        </p:txBody>
      </p:sp>
      <p:pic>
        <p:nvPicPr>
          <p:cNvPr id="24" name="Grafik 23"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66561"/>
          </a:xfrm>
          <a:prstGeom prst="rect">
            <a:avLst/>
          </a:prstGeom>
          <a:noFill/>
          <a:ln>
            <a:noFill/>
          </a:ln>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765" y="1266561"/>
            <a:ext cx="2869297" cy="4153337"/>
          </a:xfrm>
          <a:prstGeom prst="rect">
            <a:avLst/>
          </a:prstGeom>
        </p:spPr>
      </p:pic>
      <p:sp>
        <p:nvSpPr>
          <p:cNvPr id="4" name="Textfeld 3"/>
          <p:cNvSpPr txBox="1"/>
          <p:nvPr/>
        </p:nvSpPr>
        <p:spPr>
          <a:xfrm>
            <a:off x="5461461" y="1094945"/>
            <a:ext cx="5893724" cy="5493812"/>
          </a:xfrm>
          <a:prstGeom prst="rect">
            <a:avLst/>
          </a:prstGeom>
          <a:noFill/>
        </p:spPr>
        <p:txBody>
          <a:bodyPr wrap="square" rtlCol="0">
            <a:spAutoFit/>
          </a:bodyPr>
          <a:lstStyle/>
          <a:p>
            <a:pPr algn="just"/>
            <a:r>
              <a:rPr lang="de-DE" sz="1300" dirty="0" smtClean="0">
                <a:solidFill>
                  <a:srgbClr val="002060"/>
                </a:solidFill>
              </a:rPr>
              <a:t>Klasse 1a:	</a:t>
            </a:r>
            <a:r>
              <a:rPr lang="de-DE" sz="1300" b="1" dirty="0" smtClean="0">
                <a:solidFill>
                  <a:srgbClr val="002060"/>
                </a:solidFill>
              </a:rPr>
              <a:t>Frau </a:t>
            </a:r>
            <a:r>
              <a:rPr lang="de-DE" sz="1300" b="1" dirty="0" err="1" smtClean="0">
                <a:solidFill>
                  <a:srgbClr val="002060"/>
                </a:solidFill>
              </a:rPr>
              <a:t>Optenhostert-Ingensiep</a:t>
            </a:r>
            <a:endParaRPr lang="de-DE" sz="1300" b="1" dirty="0" smtClean="0">
              <a:solidFill>
                <a:srgbClr val="002060"/>
              </a:solidFill>
            </a:endParaRPr>
          </a:p>
          <a:p>
            <a:pPr algn="just"/>
            <a:r>
              <a:rPr lang="de-DE" sz="1300" dirty="0" smtClean="0">
                <a:solidFill>
                  <a:srgbClr val="002060"/>
                </a:solidFill>
              </a:rPr>
              <a:t>Klasse 1b:	</a:t>
            </a:r>
            <a:r>
              <a:rPr lang="de-DE" sz="1300" b="1" dirty="0" smtClean="0">
                <a:solidFill>
                  <a:srgbClr val="002060"/>
                </a:solidFill>
              </a:rPr>
              <a:t>Frau Schulz</a:t>
            </a:r>
          </a:p>
          <a:p>
            <a:pPr algn="just"/>
            <a:r>
              <a:rPr lang="de-DE" sz="1300" dirty="0" smtClean="0">
                <a:solidFill>
                  <a:srgbClr val="002060"/>
                </a:solidFill>
              </a:rPr>
              <a:t>Sonderpädagogin Jahrgang 1: </a:t>
            </a:r>
            <a:r>
              <a:rPr lang="de-DE" sz="1300" b="1" dirty="0" smtClean="0">
                <a:solidFill>
                  <a:srgbClr val="002060"/>
                </a:solidFill>
              </a:rPr>
              <a:t>Frau Schlüter</a:t>
            </a:r>
          </a:p>
          <a:p>
            <a:pPr algn="just"/>
            <a:endParaRPr lang="de-DE" sz="1300" dirty="0">
              <a:solidFill>
                <a:srgbClr val="002060"/>
              </a:solidFill>
            </a:endParaRPr>
          </a:p>
          <a:p>
            <a:pPr algn="just"/>
            <a:r>
              <a:rPr lang="de-DE" sz="1300" dirty="0" smtClean="0">
                <a:solidFill>
                  <a:srgbClr val="002060"/>
                </a:solidFill>
              </a:rPr>
              <a:t>Klasse 2a:	</a:t>
            </a:r>
            <a:r>
              <a:rPr lang="de-DE" sz="1300" b="1" dirty="0" smtClean="0">
                <a:solidFill>
                  <a:srgbClr val="002060"/>
                </a:solidFill>
              </a:rPr>
              <a:t>Frau </a:t>
            </a:r>
            <a:r>
              <a:rPr lang="de-DE" sz="1300" b="1" dirty="0" err="1" smtClean="0">
                <a:solidFill>
                  <a:srgbClr val="002060"/>
                </a:solidFill>
              </a:rPr>
              <a:t>Skroch</a:t>
            </a:r>
            <a:endParaRPr lang="de-DE" sz="1300" b="1" dirty="0" smtClean="0">
              <a:solidFill>
                <a:srgbClr val="002060"/>
              </a:solidFill>
            </a:endParaRPr>
          </a:p>
          <a:p>
            <a:pPr algn="just"/>
            <a:r>
              <a:rPr lang="de-DE" sz="1300" dirty="0" smtClean="0">
                <a:solidFill>
                  <a:srgbClr val="002060"/>
                </a:solidFill>
              </a:rPr>
              <a:t>Klasse 2b: </a:t>
            </a:r>
            <a:r>
              <a:rPr lang="de-DE" sz="1300" b="1" dirty="0" smtClean="0">
                <a:solidFill>
                  <a:srgbClr val="002060"/>
                </a:solidFill>
              </a:rPr>
              <a:t>	Frau </a:t>
            </a:r>
            <a:r>
              <a:rPr lang="de-DE" sz="1300" b="1" dirty="0" err="1" smtClean="0">
                <a:solidFill>
                  <a:srgbClr val="002060"/>
                </a:solidFill>
              </a:rPr>
              <a:t>Ölcer</a:t>
            </a:r>
            <a:endParaRPr lang="de-DE" sz="1300" b="1" dirty="0" smtClean="0">
              <a:solidFill>
                <a:srgbClr val="002060"/>
              </a:solidFill>
            </a:endParaRPr>
          </a:p>
          <a:p>
            <a:pPr algn="just"/>
            <a:r>
              <a:rPr lang="de-DE" sz="1300" dirty="0">
                <a:solidFill>
                  <a:srgbClr val="002060"/>
                </a:solidFill>
              </a:rPr>
              <a:t>Sonderpädagogin </a:t>
            </a:r>
            <a:r>
              <a:rPr lang="de-DE" sz="1300" dirty="0" smtClean="0">
                <a:solidFill>
                  <a:srgbClr val="002060"/>
                </a:solidFill>
              </a:rPr>
              <a:t>Jahrgang 2: </a:t>
            </a:r>
            <a:r>
              <a:rPr lang="de-DE" sz="1300" b="1" dirty="0" smtClean="0">
                <a:solidFill>
                  <a:srgbClr val="002060"/>
                </a:solidFill>
              </a:rPr>
              <a:t>Frau Sievert</a:t>
            </a:r>
          </a:p>
          <a:p>
            <a:pPr algn="just"/>
            <a:endParaRPr lang="de-DE" sz="1300" dirty="0">
              <a:solidFill>
                <a:srgbClr val="002060"/>
              </a:solidFill>
            </a:endParaRPr>
          </a:p>
          <a:p>
            <a:pPr algn="just"/>
            <a:r>
              <a:rPr lang="de-DE" sz="1300" dirty="0" smtClean="0">
                <a:solidFill>
                  <a:srgbClr val="002060"/>
                </a:solidFill>
              </a:rPr>
              <a:t>Klasse 3a:	</a:t>
            </a:r>
            <a:r>
              <a:rPr lang="de-DE" sz="1300" b="1" dirty="0" smtClean="0">
                <a:solidFill>
                  <a:srgbClr val="002060"/>
                </a:solidFill>
              </a:rPr>
              <a:t>Frau Berns</a:t>
            </a:r>
          </a:p>
          <a:p>
            <a:pPr algn="just"/>
            <a:r>
              <a:rPr lang="de-DE" sz="1300" dirty="0" smtClean="0">
                <a:solidFill>
                  <a:srgbClr val="002060"/>
                </a:solidFill>
              </a:rPr>
              <a:t>Klasse 3b:	</a:t>
            </a:r>
            <a:r>
              <a:rPr lang="de-DE" sz="1300" b="1" dirty="0" smtClean="0">
                <a:solidFill>
                  <a:srgbClr val="002060"/>
                </a:solidFill>
              </a:rPr>
              <a:t>Frau Nolting</a:t>
            </a:r>
          </a:p>
          <a:p>
            <a:pPr algn="just"/>
            <a:r>
              <a:rPr lang="de-DE" sz="1300" dirty="0">
                <a:solidFill>
                  <a:srgbClr val="002060"/>
                </a:solidFill>
              </a:rPr>
              <a:t>Sonderpädagogin </a:t>
            </a:r>
            <a:r>
              <a:rPr lang="de-DE" sz="1300" dirty="0" smtClean="0">
                <a:solidFill>
                  <a:srgbClr val="002060"/>
                </a:solidFill>
              </a:rPr>
              <a:t>Jahrgang 3: </a:t>
            </a:r>
            <a:r>
              <a:rPr lang="de-DE" sz="1300" b="1" dirty="0" smtClean="0">
                <a:solidFill>
                  <a:srgbClr val="002060"/>
                </a:solidFill>
              </a:rPr>
              <a:t>Frau Weiser</a:t>
            </a:r>
          </a:p>
          <a:p>
            <a:pPr algn="just"/>
            <a:endParaRPr lang="de-DE" sz="1300" dirty="0">
              <a:solidFill>
                <a:srgbClr val="002060"/>
              </a:solidFill>
            </a:endParaRPr>
          </a:p>
          <a:p>
            <a:pPr algn="just"/>
            <a:r>
              <a:rPr lang="de-DE" sz="1300" dirty="0" smtClean="0">
                <a:solidFill>
                  <a:srgbClr val="002060"/>
                </a:solidFill>
              </a:rPr>
              <a:t>Klasse 4a:	</a:t>
            </a:r>
            <a:r>
              <a:rPr lang="de-DE" sz="1300" b="1" dirty="0" smtClean="0">
                <a:solidFill>
                  <a:srgbClr val="002060"/>
                </a:solidFill>
              </a:rPr>
              <a:t>Frau Gündüz</a:t>
            </a:r>
          </a:p>
          <a:p>
            <a:pPr algn="just"/>
            <a:r>
              <a:rPr lang="de-DE" sz="1300" dirty="0" smtClean="0">
                <a:solidFill>
                  <a:srgbClr val="002060"/>
                </a:solidFill>
              </a:rPr>
              <a:t>Klasse 4b:	</a:t>
            </a:r>
            <a:r>
              <a:rPr lang="de-DE" sz="1300" b="1" dirty="0" smtClean="0">
                <a:solidFill>
                  <a:srgbClr val="002060"/>
                </a:solidFill>
              </a:rPr>
              <a:t>Herr </a:t>
            </a:r>
            <a:r>
              <a:rPr lang="de-DE" sz="1300" b="1" dirty="0" err="1" smtClean="0">
                <a:solidFill>
                  <a:srgbClr val="002060"/>
                </a:solidFill>
              </a:rPr>
              <a:t>Hücklekemkes</a:t>
            </a:r>
            <a:endParaRPr lang="de-DE" sz="1300" b="1" dirty="0" smtClean="0">
              <a:solidFill>
                <a:srgbClr val="002060"/>
              </a:solidFill>
            </a:endParaRPr>
          </a:p>
          <a:p>
            <a:pPr algn="just"/>
            <a:r>
              <a:rPr lang="de-DE" sz="1300" dirty="0">
                <a:solidFill>
                  <a:srgbClr val="002060"/>
                </a:solidFill>
              </a:rPr>
              <a:t>Sonderpädagogin </a:t>
            </a:r>
            <a:r>
              <a:rPr lang="de-DE" sz="1300" dirty="0" smtClean="0">
                <a:solidFill>
                  <a:srgbClr val="002060"/>
                </a:solidFill>
              </a:rPr>
              <a:t>Jahrgang 4: </a:t>
            </a:r>
            <a:r>
              <a:rPr lang="de-DE" sz="1300" b="1" dirty="0" smtClean="0">
                <a:solidFill>
                  <a:srgbClr val="002060"/>
                </a:solidFill>
              </a:rPr>
              <a:t>Frau </a:t>
            </a:r>
            <a:r>
              <a:rPr lang="de-DE" sz="1300" b="1" dirty="0" err="1" smtClean="0">
                <a:solidFill>
                  <a:srgbClr val="002060"/>
                </a:solidFill>
              </a:rPr>
              <a:t>Krandaoglu</a:t>
            </a:r>
            <a:endParaRPr lang="de-DE" sz="1300" b="1" dirty="0" smtClean="0">
              <a:solidFill>
                <a:srgbClr val="002060"/>
              </a:solidFill>
            </a:endParaRPr>
          </a:p>
          <a:p>
            <a:pPr algn="just"/>
            <a:endParaRPr lang="de-DE" sz="1300" dirty="0" smtClean="0">
              <a:solidFill>
                <a:srgbClr val="002060"/>
              </a:solidFill>
            </a:endParaRPr>
          </a:p>
          <a:p>
            <a:pPr algn="just"/>
            <a:r>
              <a:rPr lang="de-DE" sz="1300" dirty="0" smtClean="0">
                <a:solidFill>
                  <a:srgbClr val="002060"/>
                </a:solidFill>
              </a:rPr>
              <a:t>Fachkraft multiprofessionelles Team: </a:t>
            </a:r>
            <a:r>
              <a:rPr lang="de-DE" sz="1300" b="1" dirty="0" smtClean="0">
                <a:solidFill>
                  <a:srgbClr val="002060"/>
                </a:solidFill>
              </a:rPr>
              <a:t>Frau </a:t>
            </a:r>
            <a:r>
              <a:rPr lang="de-DE" sz="1300" b="1" dirty="0" err="1" smtClean="0">
                <a:solidFill>
                  <a:srgbClr val="002060"/>
                </a:solidFill>
              </a:rPr>
              <a:t>Mierzwa</a:t>
            </a:r>
            <a:endParaRPr lang="de-DE" sz="1300" b="1" dirty="0" smtClean="0">
              <a:solidFill>
                <a:srgbClr val="002060"/>
              </a:solidFill>
            </a:endParaRPr>
          </a:p>
          <a:p>
            <a:pPr algn="just"/>
            <a:endParaRPr lang="de-DE" sz="1300" dirty="0">
              <a:solidFill>
                <a:srgbClr val="002060"/>
              </a:solidFill>
            </a:endParaRPr>
          </a:p>
          <a:p>
            <a:pPr algn="just"/>
            <a:r>
              <a:rPr lang="de-DE" sz="1300" dirty="0" smtClean="0">
                <a:solidFill>
                  <a:srgbClr val="002060"/>
                </a:solidFill>
              </a:rPr>
              <a:t>Lehramtsanwärterin: 	</a:t>
            </a:r>
            <a:r>
              <a:rPr lang="de-DE" sz="1300" b="1" dirty="0" smtClean="0">
                <a:solidFill>
                  <a:srgbClr val="002060"/>
                </a:solidFill>
              </a:rPr>
              <a:t>Frau Hallen</a:t>
            </a:r>
          </a:p>
          <a:p>
            <a:pPr algn="just"/>
            <a:r>
              <a:rPr lang="de-DE" sz="1300" dirty="0" smtClean="0">
                <a:solidFill>
                  <a:srgbClr val="002060"/>
                </a:solidFill>
              </a:rPr>
              <a:t>Fachlehrkräfte:	</a:t>
            </a:r>
            <a:r>
              <a:rPr lang="de-DE" sz="1300" b="1" dirty="0" smtClean="0">
                <a:solidFill>
                  <a:srgbClr val="002060"/>
                </a:solidFill>
              </a:rPr>
              <a:t>Frau Ciftci-Akyüz</a:t>
            </a:r>
            <a:r>
              <a:rPr lang="de-DE" sz="1300" dirty="0" smtClean="0">
                <a:solidFill>
                  <a:srgbClr val="002060"/>
                </a:solidFill>
              </a:rPr>
              <a:t>, </a:t>
            </a:r>
            <a:r>
              <a:rPr lang="de-DE" sz="1300" b="1" dirty="0" smtClean="0">
                <a:solidFill>
                  <a:srgbClr val="002060"/>
                </a:solidFill>
              </a:rPr>
              <a:t>Frau </a:t>
            </a:r>
            <a:r>
              <a:rPr lang="de-DE" sz="1300" b="1" dirty="0">
                <a:solidFill>
                  <a:srgbClr val="002060"/>
                </a:solidFill>
              </a:rPr>
              <a:t>Kaiser</a:t>
            </a:r>
            <a:r>
              <a:rPr lang="de-DE" sz="1300" dirty="0">
                <a:solidFill>
                  <a:srgbClr val="002060"/>
                </a:solidFill>
              </a:rPr>
              <a:t>, </a:t>
            </a:r>
            <a:r>
              <a:rPr lang="de-DE" sz="1300" b="1" dirty="0" smtClean="0">
                <a:solidFill>
                  <a:srgbClr val="002060"/>
                </a:solidFill>
              </a:rPr>
              <a:t>Frau Markwart</a:t>
            </a:r>
            <a:r>
              <a:rPr lang="de-DE" sz="1300" dirty="0" smtClean="0">
                <a:solidFill>
                  <a:srgbClr val="002060"/>
                </a:solidFill>
              </a:rPr>
              <a:t>, 		</a:t>
            </a:r>
            <a:r>
              <a:rPr lang="de-DE" sz="1300" b="1" dirty="0" smtClean="0">
                <a:solidFill>
                  <a:srgbClr val="002060"/>
                </a:solidFill>
              </a:rPr>
              <a:t>Frau </a:t>
            </a:r>
            <a:r>
              <a:rPr lang="de-DE" sz="1300" b="1" dirty="0" err="1" smtClean="0">
                <a:solidFill>
                  <a:srgbClr val="002060"/>
                </a:solidFill>
              </a:rPr>
              <a:t>Thiemel</a:t>
            </a:r>
            <a:r>
              <a:rPr lang="de-DE" sz="1300" dirty="0" smtClean="0">
                <a:solidFill>
                  <a:srgbClr val="002060"/>
                </a:solidFill>
              </a:rPr>
              <a:t>, </a:t>
            </a:r>
            <a:r>
              <a:rPr lang="de-DE" sz="1300" b="1" dirty="0" smtClean="0">
                <a:solidFill>
                  <a:srgbClr val="002060"/>
                </a:solidFill>
              </a:rPr>
              <a:t>Herr </a:t>
            </a:r>
            <a:r>
              <a:rPr lang="de-DE" sz="1300" b="1" dirty="0" err="1" smtClean="0">
                <a:solidFill>
                  <a:srgbClr val="002060"/>
                </a:solidFill>
              </a:rPr>
              <a:t>Tönges</a:t>
            </a:r>
            <a:r>
              <a:rPr lang="de-DE" sz="1300" b="1" dirty="0" smtClean="0">
                <a:solidFill>
                  <a:srgbClr val="002060"/>
                </a:solidFill>
              </a:rPr>
              <a:t> </a:t>
            </a:r>
            <a:r>
              <a:rPr lang="de-DE" sz="1300" dirty="0" smtClean="0">
                <a:solidFill>
                  <a:srgbClr val="002060"/>
                </a:solidFill>
              </a:rPr>
              <a:t>(Schwimmen), </a:t>
            </a:r>
            <a:r>
              <a:rPr lang="de-DE" sz="1300" b="1" dirty="0" smtClean="0">
                <a:solidFill>
                  <a:srgbClr val="002060"/>
                </a:solidFill>
              </a:rPr>
              <a:t>Frau 			</a:t>
            </a:r>
            <a:r>
              <a:rPr lang="de-DE" sz="1300" b="1" dirty="0" err="1" smtClean="0">
                <a:solidFill>
                  <a:srgbClr val="002060"/>
                </a:solidFill>
              </a:rPr>
              <a:t>Ziani</a:t>
            </a:r>
            <a:r>
              <a:rPr lang="de-DE" sz="1300" b="1" dirty="0" smtClean="0">
                <a:solidFill>
                  <a:srgbClr val="002060"/>
                </a:solidFill>
              </a:rPr>
              <a:t> </a:t>
            </a:r>
            <a:r>
              <a:rPr lang="de-DE" sz="1300" dirty="0" smtClean="0">
                <a:solidFill>
                  <a:srgbClr val="002060"/>
                </a:solidFill>
              </a:rPr>
              <a:t>(Deutsch als Zweitsprache)</a:t>
            </a:r>
          </a:p>
          <a:p>
            <a:pPr algn="just"/>
            <a:r>
              <a:rPr lang="de-DE" sz="1300" dirty="0" smtClean="0">
                <a:solidFill>
                  <a:srgbClr val="002060"/>
                </a:solidFill>
              </a:rPr>
              <a:t>Sozialpädagoginnen: 	</a:t>
            </a:r>
            <a:r>
              <a:rPr lang="de-DE" sz="1300" b="1" dirty="0" smtClean="0">
                <a:solidFill>
                  <a:srgbClr val="002060"/>
                </a:solidFill>
              </a:rPr>
              <a:t>Frau </a:t>
            </a:r>
            <a:r>
              <a:rPr lang="de-DE" sz="1300" b="1" dirty="0" err="1" smtClean="0">
                <a:solidFill>
                  <a:srgbClr val="002060"/>
                </a:solidFill>
              </a:rPr>
              <a:t>Poggensee</a:t>
            </a:r>
            <a:r>
              <a:rPr lang="de-DE" sz="1300" b="1" dirty="0" smtClean="0">
                <a:solidFill>
                  <a:srgbClr val="002060"/>
                </a:solidFill>
              </a:rPr>
              <a:t> </a:t>
            </a:r>
            <a:r>
              <a:rPr lang="de-DE" sz="1300" dirty="0" smtClean="0">
                <a:solidFill>
                  <a:srgbClr val="002060"/>
                </a:solidFill>
              </a:rPr>
              <a:t>und </a:t>
            </a:r>
            <a:r>
              <a:rPr lang="de-DE" sz="1300" b="1" dirty="0" smtClean="0">
                <a:solidFill>
                  <a:srgbClr val="002060"/>
                </a:solidFill>
              </a:rPr>
              <a:t>Frau Sönmez-Öztürk</a:t>
            </a:r>
          </a:p>
          <a:p>
            <a:pPr algn="just"/>
            <a:r>
              <a:rPr lang="de-DE" sz="1300" dirty="0" smtClean="0">
                <a:solidFill>
                  <a:srgbClr val="002060"/>
                </a:solidFill>
              </a:rPr>
              <a:t>Schulsozialarbeiterin:	</a:t>
            </a:r>
            <a:r>
              <a:rPr lang="de-DE" sz="1300" b="1" dirty="0" smtClean="0">
                <a:solidFill>
                  <a:srgbClr val="002060"/>
                </a:solidFill>
              </a:rPr>
              <a:t>Frau </a:t>
            </a:r>
            <a:r>
              <a:rPr lang="de-DE" sz="1300" b="1" dirty="0" err="1" smtClean="0">
                <a:solidFill>
                  <a:srgbClr val="002060"/>
                </a:solidFill>
              </a:rPr>
              <a:t>Leygraf</a:t>
            </a:r>
            <a:endParaRPr lang="de-DE" sz="1300" b="1" dirty="0" smtClean="0">
              <a:solidFill>
                <a:srgbClr val="002060"/>
              </a:solidFill>
            </a:endParaRPr>
          </a:p>
          <a:p>
            <a:pPr algn="just"/>
            <a:endParaRPr lang="de-DE" sz="1300" dirty="0">
              <a:solidFill>
                <a:srgbClr val="002060"/>
              </a:solidFill>
            </a:endParaRPr>
          </a:p>
          <a:p>
            <a:pPr algn="just"/>
            <a:r>
              <a:rPr lang="de-DE" sz="1300" dirty="0" smtClean="0">
                <a:solidFill>
                  <a:srgbClr val="002060"/>
                </a:solidFill>
              </a:rPr>
              <a:t>Sekretärin:		</a:t>
            </a:r>
            <a:r>
              <a:rPr lang="de-DE" sz="1300" b="1" dirty="0" smtClean="0">
                <a:solidFill>
                  <a:srgbClr val="002060"/>
                </a:solidFill>
              </a:rPr>
              <a:t>Frau Neu</a:t>
            </a:r>
          </a:p>
          <a:p>
            <a:pPr algn="just"/>
            <a:r>
              <a:rPr lang="de-DE" sz="1300" dirty="0" smtClean="0">
                <a:solidFill>
                  <a:srgbClr val="002060"/>
                </a:solidFill>
              </a:rPr>
              <a:t>Hausmeister: 	</a:t>
            </a:r>
            <a:r>
              <a:rPr lang="de-DE" sz="1300" b="1" dirty="0" smtClean="0">
                <a:solidFill>
                  <a:srgbClr val="002060"/>
                </a:solidFill>
              </a:rPr>
              <a:t>Herr Blum</a:t>
            </a:r>
            <a:endParaRPr lang="de-DE" sz="1300" b="1" dirty="0">
              <a:solidFill>
                <a:srgbClr val="002060"/>
              </a:solidFill>
            </a:endParaRPr>
          </a:p>
        </p:txBody>
      </p:sp>
      <p:sp>
        <p:nvSpPr>
          <p:cNvPr id="3" name="Textfeld 2"/>
          <p:cNvSpPr txBox="1"/>
          <p:nvPr/>
        </p:nvSpPr>
        <p:spPr>
          <a:xfrm>
            <a:off x="1337012" y="5588563"/>
            <a:ext cx="3201737" cy="461665"/>
          </a:xfrm>
          <a:prstGeom prst="rect">
            <a:avLst/>
          </a:prstGeom>
          <a:noFill/>
          <a:ln>
            <a:solidFill>
              <a:schemeClr val="bg1"/>
            </a:solidFill>
          </a:ln>
        </p:spPr>
        <p:txBody>
          <a:bodyPr wrap="square" rtlCol="0">
            <a:spAutoFit/>
          </a:bodyPr>
          <a:lstStyle/>
          <a:p>
            <a:r>
              <a:rPr lang="de-DE" sz="1200" dirty="0" smtClean="0">
                <a:solidFill>
                  <a:srgbClr val="002060"/>
                </a:solidFill>
              </a:rPr>
              <a:t>Frau </a:t>
            </a:r>
            <a:r>
              <a:rPr lang="de-DE" sz="1200" b="1" dirty="0" smtClean="0">
                <a:solidFill>
                  <a:srgbClr val="002060"/>
                </a:solidFill>
              </a:rPr>
              <a:t>Barbara </a:t>
            </a:r>
            <a:r>
              <a:rPr lang="de-DE" sz="1200" b="1" dirty="0" err="1" smtClean="0">
                <a:solidFill>
                  <a:srgbClr val="002060"/>
                </a:solidFill>
              </a:rPr>
              <a:t>Niephaus</a:t>
            </a:r>
            <a:r>
              <a:rPr lang="de-DE" sz="1200" dirty="0" smtClean="0">
                <a:solidFill>
                  <a:srgbClr val="002060"/>
                </a:solidFill>
              </a:rPr>
              <a:t>, Schulleiterin</a:t>
            </a:r>
          </a:p>
          <a:p>
            <a:r>
              <a:rPr lang="de-DE" sz="1200" dirty="0" smtClean="0">
                <a:solidFill>
                  <a:srgbClr val="002060"/>
                </a:solidFill>
              </a:rPr>
              <a:t>Herr </a:t>
            </a:r>
            <a:r>
              <a:rPr lang="de-DE" sz="1200" b="1" dirty="0" smtClean="0">
                <a:solidFill>
                  <a:srgbClr val="002060"/>
                </a:solidFill>
              </a:rPr>
              <a:t>Lars </a:t>
            </a:r>
            <a:r>
              <a:rPr lang="de-DE" sz="1200" b="1" dirty="0" err="1" smtClean="0">
                <a:solidFill>
                  <a:srgbClr val="002060"/>
                </a:solidFill>
              </a:rPr>
              <a:t>Hücklekemkes</a:t>
            </a:r>
            <a:r>
              <a:rPr lang="de-DE" sz="1200" dirty="0" smtClean="0">
                <a:solidFill>
                  <a:srgbClr val="002060"/>
                </a:solidFill>
              </a:rPr>
              <a:t>, Stellv. Schulleiter</a:t>
            </a:r>
            <a:endParaRPr lang="de-DE" sz="1200" dirty="0">
              <a:solidFill>
                <a:srgbClr val="002060"/>
              </a:solidFill>
            </a:endParaRPr>
          </a:p>
        </p:txBody>
      </p:sp>
    </p:spTree>
    <p:extLst>
      <p:ext uri="{BB962C8B-B14F-4D97-AF65-F5344CB8AC3E}">
        <p14:creationId xmlns:p14="http://schemas.microsoft.com/office/powerpoint/2010/main" val="2392093474"/>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7"/>
          <p:cNvSpPr txBox="1">
            <a:spLocks noChangeArrowheads="1"/>
          </p:cNvSpPr>
          <p:nvPr/>
        </p:nvSpPr>
        <p:spPr bwMode="auto">
          <a:xfrm>
            <a:off x="2971171" y="794802"/>
            <a:ext cx="5567522"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lgn="ctr" eaLnBrk="1" hangingPunct="1">
              <a:spcBef>
                <a:spcPct val="50000"/>
              </a:spcBef>
              <a:buClrTx/>
              <a:buSzTx/>
              <a:buFontTx/>
              <a:buNone/>
              <a:defRPr/>
            </a:pPr>
            <a:r>
              <a:rPr lang="de-DE" altLang="de-DE" sz="4000" b="1" dirty="0">
                <a:solidFill>
                  <a:srgbClr val="92D050"/>
                </a:solidFill>
                <a:latin typeface="+mn-lt"/>
              </a:rPr>
              <a:t>Eingangsdiagnostik </a:t>
            </a:r>
            <a:r>
              <a:rPr lang="de-DE" altLang="de-DE" sz="4000" b="1" dirty="0" smtClean="0">
                <a:solidFill>
                  <a:srgbClr val="92D050"/>
                </a:solidFill>
                <a:latin typeface="+mn-lt"/>
              </a:rPr>
              <a:t>im </a:t>
            </a:r>
            <a:r>
              <a:rPr lang="de-DE" altLang="de-DE" sz="4000" b="1" dirty="0">
                <a:solidFill>
                  <a:srgbClr val="92D050"/>
                </a:solidFill>
                <a:latin typeface="+mn-lt"/>
              </a:rPr>
              <a:t>Rahmen </a:t>
            </a:r>
            <a:r>
              <a:rPr lang="de-DE" altLang="de-DE" sz="4000" b="1" dirty="0" smtClean="0">
                <a:solidFill>
                  <a:srgbClr val="92D050"/>
                </a:solidFill>
                <a:latin typeface="+mn-lt"/>
              </a:rPr>
              <a:t>der Schulanmeldung</a:t>
            </a:r>
            <a:endParaRPr lang="de-DE" altLang="de-DE" sz="1800" dirty="0">
              <a:solidFill>
                <a:srgbClr val="92D050"/>
              </a:solidFill>
              <a:latin typeface="+mn-lt"/>
            </a:endParaRPr>
          </a:p>
          <a:p>
            <a:pPr marL="342900" indent="-342900"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Arial"/>
              </a:rPr>
              <a:t>Wir möchten Ihr Kind kennenlernen.</a:t>
            </a:r>
          </a:p>
          <a:p>
            <a:pPr marL="342900" indent="-342900"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Arial"/>
              </a:rPr>
              <a:t>Ihr Kind lernt im Rahmen des </a:t>
            </a:r>
            <a:r>
              <a:rPr lang="de-DE" altLang="de-DE" sz="2000" b="1" u="sng" dirty="0">
                <a:solidFill>
                  <a:srgbClr val="002060"/>
                </a:solidFill>
                <a:latin typeface="Arial"/>
              </a:rPr>
              <a:t>Schulspiels </a:t>
            </a:r>
            <a:r>
              <a:rPr lang="de-DE" altLang="de-DE" sz="2000" b="1" dirty="0">
                <a:solidFill>
                  <a:srgbClr val="002060"/>
                </a:solidFill>
                <a:latin typeface="Arial"/>
              </a:rPr>
              <a:t>einige Aspekte von Schule kennen.</a:t>
            </a:r>
          </a:p>
          <a:p>
            <a:pPr marL="342900" indent="-342900" eaLnBrk="1" hangingPunct="1">
              <a:spcBef>
                <a:spcPct val="50000"/>
              </a:spcBef>
              <a:buClrTx/>
              <a:buSzTx/>
              <a:buFont typeface="Courier New" panose="02070309020205020404" pitchFamily="49" charset="0"/>
              <a:buChar char="o"/>
              <a:defRPr/>
            </a:pPr>
            <a:r>
              <a:rPr lang="de-DE" altLang="de-DE" sz="2000" b="1" dirty="0">
                <a:solidFill>
                  <a:srgbClr val="002060"/>
                </a:solidFill>
                <a:latin typeface="Arial"/>
              </a:rPr>
              <a:t>Wir möchten frühzeitig individuelle Unterstützungsbedarfe erkennen und Ihnen und uns ein rechtzeitiges Handeln ermöglichen</a:t>
            </a:r>
            <a:r>
              <a:rPr lang="de-DE" altLang="de-DE" sz="2000" b="1" dirty="0" smtClean="0">
                <a:solidFill>
                  <a:srgbClr val="002060"/>
                </a:solidFill>
                <a:latin typeface="Arial"/>
              </a:rPr>
              <a:t>.</a:t>
            </a:r>
          </a:p>
          <a:p>
            <a:pPr marL="342900" indent="-342900" eaLnBrk="1" hangingPunct="1">
              <a:spcBef>
                <a:spcPct val="50000"/>
              </a:spcBef>
              <a:buClrTx/>
              <a:buSzTx/>
              <a:buFont typeface="Courier New" panose="02070309020205020404" pitchFamily="49" charset="0"/>
              <a:buChar char="o"/>
              <a:defRPr/>
            </a:pPr>
            <a:r>
              <a:rPr lang="de-DE" altLang="de-DE" sz="2000" b="1" dirty="0" smtClean="0">
                <a:solidFill>
                  <a:srgbClr val="002060"/>
                </a:solidFill>
                <a:latin typeface="Arial"/>
              </a:rPr>
              <a:t>Sprechen Sie mit uns über all Ihre Fragen, Wünsche und / oder Sorgen.</a:t>
            </a:r>
            <a:endParaRPr lang="de-DE" altLang="de-DE" sz="2000" b="1" dirty="0">
              <a:solidFill>
                <a:srgbClr val="002060"/>
              </a:solidFill>
              <a:latin typeface="Arial"/>
            </a:endParaRPr>
          </a:p>
          <a:p>
            <a:pPr marL="342900" indent="-342900" eaLnBrk="1" hangingPunct="1">
              <a:spcBef>
                <a:spcPct val="50000"/>
              </a:spcBef>
              <a:buClrTx/>
              <a:buSzTx/>
              <a:defRPr/>
            </a:pPr>
            <a:endParaRPr lang="de-DE" altLang="de-DE" sz="1600" dirty="0">
              <a:latin typeface="+mn-lt"/>
            </a:endParaRPr>
          </a:p>
          <a:p>
            <a:pPr marL="342900" indent="-342900" eaLnBrk="1" hangingPunct="1">
              <a:spcBef>
                <a:spcPct val="50000"/>
              </a:spcBef>
              <a:buClrTx/>
              <a:buSzTx/>
              <a:defRPr/>
            </a:pPr>
            <a:endParaRPr lang="de-DE" altLang="de-DE" sz="1600" dirty="0">
              <a:latin typeface="+mn-lt"/>
            </a:endParaRPr>
          </a:p>
        </p:txBody>
      </p:sp>
      <p:sp>
        <p:nvSpPr>
          <p:cNvPr id="33797" name="Text Box 5"/>
          <p:cNvSpPr txBox="1">
            <a:spLocks noChangeArrowheads="1"/>
          </p:cNvSpPr>
          <p:nvPr/>
        </p:nvSpPr>
        <p:spPr bwMode="auto">
          <a:xfrm>
            <a:off x="2971171" y="840316"/>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endParaRPr lang="de-DE" altLang="de-DE" sz="800" b="1" dirty="0"/>
          </a:p>
        </p:txBody>
      </p:sp>
      <p:pic>
        <p:nvPicPr>
          <p:cNvPr id="6" name="Grafik 5"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3630" y="800670"/>
            <a:ext cx="2747963" cy="206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349" y="4204740"/>
            <a:ext cx="2958318" cy="222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766907"/>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7"/>
          <p:cNvSpPr txBox="1">
            <a:spLocks noChangeArrowheads="1"/>
          </p:cNvSpPr>
          <p:nvPr/>
        </p:nvSpPr>
        <p:spPr bwMode="auto">
          <a:xfrm>
            <a:off x="764693" y="840316"/>
            <a:ext cx="6348091" cy="4832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50000"/>
              </a:spcBef>
              <a:buClrTx/>
              <a:buSzTx/>
              <a:buFontTx/>
              <a:buNone/>
              <a:defRPr/>
            </a:pPr>
            <a:r>
              <a:rPr lang="de-DE" altLang="de-DE" b="1" u="sng" dirty="0">
                <a:solidFill>
                  <a:srgbClr val="92D050"/>
                </a:solidFill>
                <a:latin typeface="Arial"/>
              </a:rPr>
              <a:t>Eingangsdiagnostik</a:t>
            </a:r>
            <a:r>
              <a:rPr lang="de-DE" altLang="de-DE" b="1" dirty="0">
                <a:solidFill>
                  <a:srgbClr val="92D050"/>
                </a:solidFill>
                <a:latin typeface="Arial"/>
              </a:rPr>
              <a:t> – Ablauf</a:t>
            </a:r>
            <a:endParaRPr lang="de-DE" altLang="de-DE" sz="2000" dirty="0">
              <a:solidFill>
                <a:srgbClr val="92D050"/>
              </a:solidFill>
              <a:latin typeface="Arial"/>
            </a:endParaRPr>
          </a:p>
          <a:p>
            <a:pPr marL="342900" indent="-342900" eaLnBrk="1" hangingPunct="1">
              <a:spcBef>
                <a:spcPct val="50000"/>
              </a:spcBef>
              <a:buClrTx/>
              <a:buSzTx/>
              <a:defRPr/>
            </a:pPr>
            <a:r>
              <a:rPr lang="de-DE" altLang="de-DE" sz="2000" dirty="0" smtClean="0">
                <a:solidFill>
                  <a:srgbClr val="002060"/>
                </a:solidFill>
                <a:latin typeface="Arial"/>
              </a:rPr>
              <a:t>Zwei Lehrkräfte “spielen“ </a:t>
            </a:r>
            <a:r>
              <a:rPr lang="de-DE" altLang="de-DE" sz="2000" dirty="0" smtClean="0">
                <a:solidFill>
                  <a:srgbClr val="002060"/>
                </a:solidFill>
                <a:latin typeface="Arial"/>
              </a:rPr>
              <a:t>mit einem </a:t>
            </a:r>
            <a:r>
              <a:rPr lang="de-DE" altLang="de-DE" sz="2000" dirty="0">
                <a:solidFill>
                  <a:srgbClr val="002060"/>
                </a:solidFill>
                <a:latin typeface="Arial"/>
              </a:rPr>
              <a:t>Kind in einer Eins-zu-Eins-Situation. Zeitgleich findet die Anmeldung durch die Eltern bei der </a:t>
            </a:r>
            <a:r>
              <a:rPr lang="de-DE" altLang="de-DE" sz="2000" dirty="0" smtClean="0">
                <a:solidFill>
                  <a:srgbClr val="002060"/>
                </a:solidFill>
                <a:latin typeface="Arial"/>
              </a:rPr>
              <a:t>Schulleiterin oder ihrem Stellvertreter </a:t>
            </a:r>
            <a:r>
              <a:rPr lang="de-DE" altLang="de-DE" sz="2000" dirty="0">
                <a:solidFill>
                  <a:srgbClr val="002060"/>
                </a:solidFill>
                <a:latin typeface="Arial"/>
              </a:rPr>
              <a:t>statt.</a:t>
            </a:r>
          </a:p>
          <a:p>
            <a:pPr marL="342900" indent="-342900" eaLnBrk="1" hangingPunct="1">
              <a:spcBef>
                <a:spcPct val="50000"/>
              </a:spcBef>
              <a:buClrTx/>
              <a:buSzTx/>
              <a:defRPr/>
            </a:pPr>
            <a:r>
              <a:rPr lang="de-DE" altLang="de-DE" sz="2000" dirty="0">
                <a:solidFill>
                  <a:srgbClr val="002060"/>
                </a:solidFill>
                <a:latin typeface="Arial"/>
              </a:rPr>
              <a:t>Direkt im Anschluss erfolgt </a:t>
            </a:r>
            <a:r>
              <a:rPr lang="de-DE" altLang="de-DE" sz="2000" b="1" u="sng" dirty="0" smtClean="0">
                <a:solidFill>
                  <a:srgbClr val="002060"/>
                </a:solidFill>
                <a:latin typeface="Arial"/>
              </a:rPr>
              <a:t>ein kurzes</a:t>
            </a:r>
            <a:r>
              <a:rPr lang="de-DE" altLang="de-DE" sz="2000" dirty="0" smtClean="0">
                <a:solidFill>
                  <a:srgbClr val="002060"/>
                </a:solidFill>
                <a:latin typeface="Arial"/>
              </a:rPr>
              <a:t> Ergebnisgespräch.</a:t>
            </a:r>
            <a:endParaRPr lang="de-DE" altLang="de-DE" sz="2000" dirty="0">
              <a:solidFill>
                <a:srgbClr val="002060"/>
              </a:solidFill>
              <a:latin typeface="Arial"/>
            </a:endParaRPr>
          </a:p>
          <a:p>
            <a:pPr marL="342900" indent="-342900" eaLnBrk="1" hangingPunct="1">
              <a:spcBef>
                <a:spcPct val="50000"/>
              </a:spcBef>
              <a:buClrTx/>
              <a:buSzTx/>
              <a:defRPr/>
            </a:pPr>
            <a:r>
              <a:rPr lang="de-DE" altLang="de-DE" sz="2000" dirty="0">
                <a:solidFill>
                  <a:srgbClr val="002060"/>
                </a:solidFill>
                <a:latin typeface="Arial"/>
              </a:rPr>
              <a:t>Wir kommen </a:t>
            </a:r>
            <a:r>
              <a:rPr lang="de-DE" altLang="de-DE" sz="2000" dirty="0" smtClean="0">
                <a:solidFill>
                  <a:srgbClr val="002060"/>
                </a:solidFill>
                <a:latin typeface="Arial"/>
              </a:rPr>
              <a:t>Ende Oktober/Anfang November auf </a:t>
            </a:r>
            <a:r>
              <a:rPr lang="de-DE" altLang="de-DE" sz="2000" dirty="0">
                <a:solidFill>
                  <a:srgbClr val="002060"/>
                </a:solidFill>
                <a:latin typeface="Arial"/>
              </a:rPr>
              <a:t>Sie zu, wenn wir z.B. Rückfragen haben oder sich aus unserer Sicht Unterstützungsbedarfe zeigen. </a:t>
            </a:r>
          </a:p>
          <a:p>
            <a:pPr marL="342900" indent="-342900" eaLnBrk="1" hangingPunct="1">
              <a:spcBef>
                <a:spcPct val="50000"/>
              </a:spcBef>
              <a:buClrTx/>
              <a:buSzTx/>
              <a:defRPr/>
            </a:pPr>
            <a:r>
              <a:rPr lang="de-DE" altLang="de-DE" sz="2000" dirty="0">
                <a:solidFill>
                  <a:srgbClr val="002060"/>
                </a:solidFill>
                <a:latin typeface="Arial"/>
              </a:rPr>
              <a:t>Manchmal ist eine zusätzliche Diagnostik notwendig. Dann wird Ihr Kind zu einem 2. Termin im November/Dezember eingeladen. </a:t>
            </a:r>
            <a:endParaRPr lang="de-DE" altLang="de-DE" sz="1600" dirty="0">
              <a:solidFill>
                <a:srgbClr val="003366"/>
              </a:solidFill>
              <a:latin typeface="Arial"/>
            </a:endParaRPr>
          </a:p>
        </p:txBody>
      </p:sp>
      <p:sp>
        <p:nvSpPr>
          <p:cNvPr id="35845" name="Text Box 5"/>
          <p:cNvSpPr txBox="1">
            <a:spLocks noChangeArrowheads="1"/>
          </p:cNvSpPr>
          <p:nvPr/>
        </p:nvSpPr>
        <p:spPr bwMode="auto">
          <a:xfrm>
            <a:off x="2971171" y="840316"/>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endParaRPr lang="de-DE" altLang="de-DE" sz="800" b="1" dirty="0"/>
          </a:p>
        </p:txBody>
      </p:sp>
      <p:pic>
        <p:nvPicPr>
          <p:cNvPr id="6" name="Grafik 5"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Textfeld 1"/>
          <p:cNvSpPr txBox="1"/>
          <p:nvPr/>
        </p:nvSpPr>
        <p:spPr>
          <a:xfrm>
            <a:off x="7162557" y="1398136"/>
            <a:ext cx="3992228" cy="1477328"/>
          </a:xfrm>
          <a:prstGeom prst="rect">
            <a:avLst/>
          </a:prstGeom>
          <a:noFill/>
        </p:spPr>
        <p:txBody>
          <a:bodyPr wrap="square" rtlCol="0">
            <a:spAutoFit/>
          </a:bodyPr>
          <a:lstStyle/>
          <a:p>
            <a:pPr algn="just"/>
            <a:r>
              <a:rPr lang="de-DE" dirty="0" smtClean="0">
                <a:solidFill>
                  <a:srgbClr val="002060"/>
                </a:solidFill>
              </a:rPr>
              <a:t>Unsere Schulleiterin </a:t>
            </a:r>
            <a:r>
              <a:rPr lang="de-DE" dirty="0">
                <a:solidFill>
                  <a:srgbClr val="002060"/>
                </a:solidFill>
              </a:rPr>
              <a:t>Frau </a:t>
            </a:r>
            <a:r>
              <a:rPr lang="de-DE" dirty="0" err="1" smtClean="0">
                <a:solidFill>
                  <a:srgbClr val="002060"/>
                </a:solidFill>
              </a:rPr>
              <a:t>Niephaus</a:t>
            </a:r>
            <a:r>
              <a:rPr lang="de-DE" dirty="0" smtClean="0">
                <a:solidFill>
                  <a:srgbClr val="002060"/>
                </a:solidFill>
              </a:rPr>
              <a:t> und unser Konrektor Herr </a:t>
            </a:r>
            <a:r>
              <a:rPr lang="de-DE" dirty="0" err="1" smtClean="0">
                <a:solidFill>
                  <a:srgbClr val="002060"/>
                </a:solidFill>
              </a:rPr>
              <a:t>Hückle-kemkes</a:t>
            </a:r>
            <a:r>
              <a:rPr lang="de-DE" dirty="0" smtClean="0">
                <a:solidFill>
                  <a:srgbClr val="002060"/>
                </a:solidFill>
              </a:rPr>
              <a:t> </a:t>
            </a:r>
            <a:r>
              <a:rPr lang="de-DE" dirty="0">
                <a:solidFill>
                  <a:srgbClr val="002060"/>
                </a:solidFill>
              </a:rPr>
              <a:t>heißen Sie </a:t>
            </a:r>
            <a:r>
              <a:rPr lang="de-DE" dirty="0" smtClean="0">
                <a:solidFill>
                  <a:srgbClr val="002060"/>
                </a:solidFill>
              </a:rPr>
              <a:t>und besonders Ihr Kind im Namen des </a:t>
            </a:r>
          </a:p>
          <a:p>
            <a:pPr algn="just"/>
            <a:r>
              <a:rPr lang="de-DE" dirty="0" smtClean="0">
                <a:solidFill>
                  <a:srgbClr val="002060"/>
                </a:solidFill>
              </a:rPr>
              <a:t>Uhrschulteams herzlich Willkommen</a:t>
            </a:r>
            <a:r>
              <a:rPr lang="de-DE" dirty="0">
                <a:solidFill>
                  <a:srgbClr val="002060"/>
                </a:solidFill>
              </a:rPr>
              <a:t>!</a:t>
            </a:r>
          </a:p>
        </p:txBody>
      </p:sp>
      <p:pic>
        <p:nvPicPr>
          <p:cNvPr id="4" name="Grafik 3"/>
          <p:cNvPicPr>
            <a:picLocks noChangeAspect="1"/>
          </p:cNvPicPr>
          <p:nvPr/>
        </p:nvPicPr>
        <p:blipFill>
          <a:blip r:embed="rId4"/>
          <a:stretch>
            <a:fillRect/>
          </a:stretch>
        </p:blipFill>
        <p:spPr>
          <a:xfrm flipH="1">
            <a:off x="7409857" y="3332664"/>
            <a:ext cx="3497628" cy="2623221"/>
          </a:xfrm>
          <a:prstGeom prst="rect">
            <a:avLst/>
          </a:prstGeom>
        </p:spPr>
      </p:pic>
    </p:spTree>
    <p:extLst>
      <p:ext uri="{BB962C8B-B14F-4D97-AF65-F5344CB8AC3E}">
        <p14:creationId xmlns:p14="http://schemas.microsoft.com/office/powerpoint/2010/main" val="823193326"/>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7"/>
          <p:cNvSpPr txBox="1">
            <a:spLocks noChangeArrowheads="1"/>
          </p:cNvSpPr>
          <p:nvPr/>
        </p:nvSpPr>
        <p:spPr bwMode="auto">
          <a:xfrm>
            <a:off x="1095513" y="691951"/>
            <a:ext cx="9647821" cy="820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lgn="just" eaLnBrk="1" hangingPunct="1">
              <a:spcBef>
                <a:spcPct val="50000"/>
              </a:spcBef>
              <a:buClrTx/>
              <a:buSzTx/>
              <a:buFontTx/>
              <a:buNone/>
              <a:defRPr/>
            </a:pPr>
            <a:r>
              <a:rPr lang="de-DE" altLang="de-DE" sz="2500" b="1" dirty="0">
                <a:solidFill>
                  <a:srgbClr val="92D050"/>
                </a:solidFill>
                <a:latin typeface="Arial"/>
              </a:rPr>
              <a:t>Vorzeitige Einschulung oder Rückstellung </a:t>
            </a:r>
            <a:r>
              <a:rPr lang="de-DE" altLang="de-DE" sz="2500" b="1" dirty="0" smtClean="0">
                <a:solidFill>
                  <a:srgbClr val="92D050"/>
                </a:solidFill>
                <a:latin typeface="Arial"/>
              </a:rPr>
              <a:t>vom Schulbesuch</a:t>
            </a:r>
            <a:endParaRPr lang="de-DE" altLang="de-DE" sz="2500" b="1" dirty="0">
              <a:solidFill>
                <a:srgbClr val="92D050"/>
              </a:solidFill>
              <a:latin typeface="Arial"/>
            </a:endParaRPr>
          </a:p>
          <a:p>
            <a:pPr marL="285750" indent="-285750" algn="just" eaLnBrk="1" hangingPunct="1">
              <a:spcBef>
                <a:spcPct val="50000"/>
              </a:spcBef>
              <a:buClrTx/>
              <a:buSzTx/>
              <a:buFont typeface="Courier New" panose="02070309020205020404" pitchFamily="49" charset="0"/>
              <a:buChar char="o"/>
              <a:defRPr/>
            </a:pPr>
            <a:r>
              <a:rPr lang="de-DE" altLang="de-DE" sz="2000" b="1" u="sng" dirty="0">
                <a:solidFill>
                  <a:srgbClr val="002060"/>
                </a:solidFill>
                <a:latin typeface="Arial"/>
              </a:rPr>
              <a:t>Schulpflichtig</a:t>
            </a:r>
            <a:r>
              <a:rPr lang="de-DE" altLang="de-DE" sz="2000" dirty="0">
                <a:solidFill>
                  <a:srgbClr val="002060"/>
                </a:solidFill>
                <a:latin typeface="Arial"/>
              </a:rPr>
              <a:t> werden Kinder, die zwischen dem </a:t>
            </a:r>
            <a:r>
              <a:rPr lang="de-DE" altLang="de-DE" sz="2000" b="1" dirty="0" smtClean="0">
                <a:solidFill>
                  <a:srgbClr val="002060"/>
                </a:solidFill>
                <a:latin typeface="Arial"/>
              </a:rPr>
              <a:t>01</a:t>
            </a:r>
            <a:r>
              <a:rPr lang="de-DE" altLang="de-DE" sz="2000" b="1" dirty="0">
                <a:solidFill>
                  <a:srgbClr val="002060"/>
                </a:solidFill>
                <a:latin typeface="Arial"/>
              </a:rPr>
              <a:t>. Oktober </a:t>
            </a:r>
            <a:r>
              <a:rPr lang="de-DE" altLang="de-DE" sz="2000" b="1" dirty="0" smtClean="0">
                <a:solidFill>
                  <a:srgbClr val="002060"/>
                </a:solidFill>
                <a:latin typeface="Arial"/>
              </a:rPr>
              <a:t>2017 </a:t>
            </a:r>
            <a:r>
              <a:rPr lang="de-DE" altLang="de-DE" sz="2000" dirty="0">
                <a:solidFill>
                  <a:srgbClr val="002060"/>
                </a:solidFill>
                <a:latin typeface="Arial"/>
              </a:rPr>
              <a:t>und dem </a:t>
            </a:r>
            <a:r>
              <a:rPr lang="de-DE" altLang="de-DE" sz="2000" b="1" dirty="0">
                <a:solidFill>
                  <a:srgbClr val="002060"/>
                </a:solidFill>
                <a:latin typeface="Arial"/>
              </a:rPr>
              <a:t>30. September </a:t>
            </a:r>
            <a:r>
              <a:rPr lang="de-DE" altLang="de-DE" sz="2000" b="1" dirty="0" smtClean="0">
                <a:solidFill>
                  <a:srgbClr val="002060"/>
                </a:solidFill>
                <a:latin typeface="Arial"/>
              </a:rPr>
              <a:t>2018</a:t>
            </a:r>
            <a:r>
              <a:rPr lang="de-DE" altLang="de-DE" sz="2000" dirty="0" smtClean="0">
                <a:solidFill>
                  <a:srgbClr val="002060"/>
                </a:solidFill>
                <a:latin typeface="Arial"/>
              </a:rPr>
              <a:t> </a:t>
            </a:r>
            <a:r>
              <a:rPr lang="de-DE" altLang="de-DE" sz="2000" dirty="0">
                <a:solidFill>
                  <a:srgbClr val="002060"/>
                </a:solidFill>
                <a:latin typeface="Arial"/>
              </a:rPr>
              <a:t>geboren sind.</a:t>
            </a:r>
          </a:p>
          <a:p>
            <a:pPr marL="285750" indent="-285750" algn="just" eaLnBrk="1" hangingPunct="1">
              <a:spcBef>
                <a:spcPct val="50000"/>
              </a:spcBef>
              <a:buClrTx/>
              <a:buSzTx/>
              <a:buFont typeface="Courier New" panose="02070309020205020404" pitchFamily="49" charset="0"/>
              <a:buChar char="o"/>
              <a:defRPr/>
            </a:pPr>
            <a:r>
              <a:rPr lang="de-DE" altLang="de-DE" sz="2000" dirty="0">
                <a:solidFill>
                  <a:srgbClr val="002060"/>
                </a:solidFill>
                <a:latin typeface="Arial"/>
              </a:rPr>
              <a:t>Eine </a:t>
            </a:r>
            <a:r>
              <a:rPr lang="de-DE" altLang="de-DE" sz="2000" b="1" u="sng" dirty="0">
                <a:solidFill>
                  <a:srgbClr val="002060"/>
                </a:solidFill>
                <a:latin typeface="Arial"/>
              </a:rPr>
              <a:t>Rückstellung</a:t>
            </a:r>
            <a:r>
              <a:rPr lang="de-DE" altLang="de-DE" sz="2000" dirty="0">
                <a:solidFill>
                  <a:srgbClr val="002060"/>
                </a:solidFill>
                <a:latin typeface="Arial"/>
              </a:rPr>
              <a:t> vom Schulbesuch für schulpflichtige Kinder ist </a:t>
            </a:r>
            <a:r>
              <a:rPr lang="de-DE" altLang="de-DE" sz="2000" b="1" u="sng" dirty="0" smtClean="0">
                <a:solidFill>
                  <a:srgbClr val="002060"/>
                </a:solidFill>
                <a:latin typeface="Arial"/>
              </a:rPr>
              <a:t>NUR </a:t>
            </a:r>
            <a:r>
              <a:rPr lang="de-DE" altLang="de-DE" sz="2000" b="1" u="sng" dirty="0">
                <a:solidFill>
                  <a:srgbClr val="002060"/>
                </a:solidFill>
                <a:latin typeface="Arial"/>
              </a:rPr>
              <a:t>aus gesundheitlichen Gründen</a:t>
            </a:r>
            <a:r>
              <a:rPr lang="de-DE" altLang="de-DE" sz="2000" b="1" dirty="0">
                <a:solidFill>
                  <a:srgbClr val="002060"/>
                </a:solidFill>
                <a:latin typeface="Arial"/>
              </a:rPr>
              <a:t> </a:t>
            </a:r>
            <a:r>
              <a:rPr lang="de-DE" altLang="de-DE" sz="2000" dirty="0" smtClean="0">
                <a:solidFill>
                  <a:srgbClr val="002060"/>
                </a:solidFill>
                <a:latin typeface="Arial"/>
              </a:rPr>
              <a:t>möglich (siehe Schulgesetz NRW). </a:t>
            </a:r>
            <a:endParaRPr lang="de-DE" altLang="de-DE" sz="2000" dirty="0">
              <a:solidFill>
                <a:srgbClr val="002060"/>
              </a:solidFill>
              <a:latin typeface="Arial"/>
            </a:endParaRPr>
          </a:p>
          <a:p>
            <a:pPr marL="1085850" lvl="1" indent="-342900" algn="just" eaLnBrk="1" hangingPunct="1">
              <a:spcBef>
                <a:spcPct val="50000"/>
              </a:spcBef>
              <a:buClrTx/>
              <a:buSzTx/>
              <a:buFont typeface="Courier New" panose="02070309020205020404" pitchFamily="49" charset="0"/>
              <a:buChar char="o"/>
              <a:defRPr/>
            </a:pPr>
            <a:r>
              <a:rPr lang="de-DE" altLang="de-DE" sz="1600" dirty="0">
                <a:solidFill>
                  <a:srgbClr val="002060"/>
                </a:solidFill>
                <a:latin typeface="Arial"/>
              </a:rPr>
              <a:t>Grundlage ist das Gutachten des amtsärztlichen Dienstes und ggf. weitere, von den Eltern vorgelegte, ärztliche Stellungnahmen</a:t>
            </a:r>
            <a:r>
              <a:rPr lang="de-DE" altLang="de-DE" sz="1600" dirty="0" smtClean="0">
                <a:solidFill>
                  <a:srgbClr val="002060"/>
                </a:solidFill>
                <a:latin typeface="Arial"/>
              </a:rPr>
              <a:t>.</a:t>
            </a:r>
          </a:p>
          <a:p>
            <a:pPr marL="1085850" lvl="1" indent="-342900" algn="just" eaLnBrk="1" hangingPunct="1">
              <a:spcBef>
                <a:spcPct val="50000"/>
              </a:spcBef>
              <a:buClrTx/>
              <a:buSzTx/>
              <a:buFont typeface="Courier New" panose="02070309020205020404" pitchFamily="49" charset="0"/>
              <a:buChar char="o"/>
              <a:defRPr/>
            </a:pPr>
            <a:r>
              <a:rPr lang="de-DE" altLang="de-DE" sz="1600" dirty="0" smtClean="0">
                <a:solidFill>
                  <a:srgbClr val="002060"/>
                </a:solidFill>
                <a:latin typeface="Arial"/>
              </a:rPr>
              <a:t>Einen </a:t>
            </a:r>
            <a:r>
              <a:rPr lang="de-DE" altLang="de-DE" sz="1600" u="sng" dirty="0" smtClean="0">
                <a:solidFill>
                  <a:srgbClr val="002060"/>
                </a:solidFill>
                <a:latin typeface="Arial"/>
              </a:rPr>
              <a:t>Antrag auf Rückstellung </a:t>
            </a:r>
            <a:r>
              <a:rPr lang="de-DE" altLang="de-DE" sz="1600" dirty="0" smtClean="0">
                <a:solidFill>
                  <a:srgbClr val="002060"/>
                </a:solidFill>
                <a:latin typeface="Arial"/>
              </a:rPr>
              <a:t>müssen die Erziehungsberechtigten schriftlich bei der Schule stellen</a:t>
            </a:r>
            <a:r>
              <a:rPr lang="de-DE" altLang="de-DE" sz="1600" dirty="0" smtClean="0">
                <a:solidFill>
                  <a:srgbClr val="002060"/>
                </a:solidFill>
                <a:latin typeface="Arial"/>
              </a:rPr>
              <a:t>.</a:t>
            </a:r>
          </a:p>
          <a:p>
            <a:pPr lvl="1" indent="0" algn="just" eaLnBrk="1" hangingPunct="1">
              <a:spcBef>
                <a:spcPct val="50000"/>
              </a:spcBef>
              <a:buClrTx/>
              <a:buSzTx/>
              <a:buNone/>
              <a:defRPr/>
            </a:pPr>
            <a:r>
              <a:rPr lang="de-DE" altLang="de-DE" sz="1600" dirty="0" smtClean="0">
                <a:solidFill>
                  <a:srgbClr val="002060"/>
                </a:solidFill>
                <a:latin typeface="Arial"/>
              </a:rPr>
              <a:t>WICHTIG: Sie müssen Ihr Kind erst einmal an einer Schule anmelden!</a:t>
            </a:r>
            <a:endParaRPr lang="de-DE" altLang="de-DE" sz="1600" dirty="0">
              <a:solidFill>
                <a:srgbClr val="002060"/>
              </a:solidFill>
              <a:latin typeface="Arial"/>
            </a:endParaRPr>
          </a:p>
          <a:p>
            <a:pPr marL="342900" indent="-342900" algn="just" eaLnBrk="1" hangingPunct="1">
              <a:spcBef>
                <a:spcPct val="50000"/>
              </a:spcBef>
              <a:buClrTx/>
              <a:buSzTx/>
              <a:buFont typeface="Courier New" panose="02070309020205020404" pitchFamily="49" charset="0"/>
              <a:buChar char="o"/>
              <a:defRPr/>
            </a:pPr>
            <a:r>
              <a:rPr lang="de-DE" altLang="de-DE" sz="2000" b="1" u="sng" dirty="0">
                <a:solidFill>
                  <a:srgbClr val="002060"/>
                </a:solidFill>
                <a:latin typeface="Arial"/>
              </a:rPr>
              <a:t>vorzeitige Einschulung ihres Kindes </a:t>
            </a:r>
            <a:r>
              <a:rPr lang="de-DE" altLang="de-DE" sz="2000" dirty="0">
                <a:solidFill>
                  <a:srgbClr val="002060"/>
                </a:solidFill>
                <a:latin typeface="Arial"/>
              </a:rPr>
              <a:t>(nach dem </a:t>
            </a:r>
            <a:r>
              <a:rPr lang="de-DE" altLang="de-DE" sz="2000" dirty="0" smtClean="0">
                <a:solidFill>
                  <a:srgbClr val="002060"/>
                </a:solidFill>
                <a:latin typeface="Arial"/>
              </a:rPr>
              <a:t>30.09.2018 </a:t>
            </a:r>
            <a:r>
              <a:rPr lang="de-DE" altLang="de-DE" sz="2000" dirty="0">
                <a:solidFill>
                  <a:srgbClr val="002060"/>
                </a:solidFill>
                <a:latin typeface="Arial"/>
              </a:rPr>
              <a:t>geboren) auf Antrag</a:t>
            </a:r>
          </a:p>
          <a:p>
            <a:pPr marL="1085850" lvl="1" indent="-342900" algn="just" eaLnBrk="1" hangingPunct="1">
              <a:spcBef>
                <a:spcPct val="50000"/>
              </a:spcBef>
              <a:buClrTx/>
              <a:buSzTx/>
              <a:buFont typeface="Courier New" panose="02070309020205020404" pitchFamily="49" charset="0"/>
              <a:buChar char="o"/>
              <a:defRPr/>
            </a:pPr>
            <a:r>
              <a:rPr lang="de-DE" altLang="de-DE" sz="1600" dirty="0">
                <a:solidFill>
                  <a:srgbClr val="002060"/>
                </a:solidFill>
                <a:latin typeface="Arial"/>
              </a:rPr>
              <a:t>formlos durch eine Anmeldung </a:t>
            </a:r>
            <a:r>
              <a:rPr lang="de-DE" altLang="de-DE" sz="1600" dirty="0" smtClean="0">
                <a:solidFill>
                  <a:srgbClr val="002060"/>
                </a:solidFill>
                <a:latin typeface="Arial"/>
              </a:rPr>
              <a:t>nach einem telefonisch vereinbarten Termins in der Woche vom </a:t>
            </a:r>
            <a:r>
              <a:rPr lang="de-DE" altLang="de-DE" sz="1600" dirty="0" smtClean="0">
                <a:solidFill>
                  <a:srgbClr val="002060"/>
                </a:solidFill>
                <a:latin typeface="Arial"/>
              </a:rPr>
              <a:t>17.10</a:t>
            </a:r>
            <a:r>
              <a:rPr lang="de-DE" altLang="de-DE" sz="1600" dirty="0" smtClean="0">
                <a:solidFill>
                  <a:srgbClr val="002060"/>
                </a:solidFill>
                <a:latin typeface="Arial"/>
              </a:rPr>
              <a:t>. – 27.10.2022</a:t>
            </a:r>
          </a:p>
          <a:p>
            <a:pPr marL="1085850" lvl="1" indent="-342900" algn="just" eaLnBrk="1" hangingPunct="1">
              <a:spcBef>
                <a:spcPct val="50000"/>
              </a:spcBef>
              <a:buClrTx/>
              <a:buSzTx/>
              <a:buFont typeface="Courier New" panose="02070309020205020404" pitchFamily="49" charset="0"/>
              <a:buChar char="o"/>
              <a:defRPr/>
            </a:pPr>
            <a:r>
              <a:rPr lang="de-DE" altLang="de-DE" sz="1600" dirty="0" smtClean="0">
                <a:solidFill>
                  <a:srgbClr val="002060"/>
                </a:solidFill>
                <a:latin typeface="Arial"/>
              </a:rPr>
              <a:t>Aufnahmeentscheidung </a:t>
            </a:r>
            <a:r>
              <a:rPr lang="de-DE" altLang="de-DE" sz="1600" dirty="0">
                <a:solidFill>
                  <a:srgbClr val="002060"/>
                </a:solidFill>
                <a:latin typeface="Arial"/>
              </a:rPr>
              <a:t>auf der Grundlage der Eingangsdiagnostik und des Gutachtens des amtsärztlichen </a:t>
            </a:r>
            <a:r>
              <a:rPr lang="de-DE" altLang="de-DE" sz="1600" dirty="0" smtClean="0">
                <a:solidFill>
                  <a:srgbClr val="002060"/>
                </a:solidFill>
                <a:latin typeface="Arial"/>
              </a:rPr>
              <a:t>Dienstes</a:t>
            </a:r>
            <a:endParaRPr lang="de-DE" altLang="de-DE" sz="1600" dirty="0">
              <a:solidFill>
                <a:srgbClr val="002060"/>
              </a:solidFill>
              <a:latin typeface="Arial"/>
            </a:endParaRPr>
          </a:p>
          <a:p>
            <a:pPr marL="342900" indent="-342900" eaLnBrk="1" hangingPunct="1">
              <a:spcBef>
                <a:spcPct val="50000"/>
              </a:spcBef>
              <a:buClrTx/>
              <a:buSzTx/>
              <a:defRPr/>
            </a:pPr>
            <a:endParaRPr lang="de-DE" altLang="de-DE" sz="1600" dirty="0">
              <a:solidFill>
                <a:srgbClr val="003366"/>
              </a:solidFill>
              <a:latin typeface="Arial"/>
            </a:endParaRPr>
          </a:p>
          <a:p>
            <a:pPr eaLnBrk="1" hangingPunct="1">
              <a:spcBef>
                <a:spcPct val="50000"/>
              </a:spcBef>
              <a:buClrTx/>
              <a:buSzTx/>
              <a:buFont typeface="Wingdings" pitchFamily="2" charset="2"/>
              <a:buNone/>
              <a:defRPr/>
            </a:pPr>
            <a:endParaRPr lang="de-DE" altLang="de-DE" sz="1200" dirty="0">
              <a:solidFill>
                <a:srgbClr val="003366"/>
              </a:solidFill>
              <a:latin typeface="Arial"/>
            </a:endParaRPr>
          </a:p>
          <a:p>
            <a:pPr eaLnBrk="1" hangingPunct="1">
              <a:spcBef>
                <a:spcPct val="50000"/>
              </a:spcBef>
              <a:buClrTx/>
              <a:buSzTx/>
              <a:buFont typeface="Wingdings" pitchFamily="2" charset="2"/>
              <a:buNone/>
              <a:defRPr/>
            </a:pPr>
            <a:endParaRPr lang="de-DE" altLang="de-DE" sz="1600" dirty="0">
              <a:solidFill>
                <a:srgbClr val="003366"/>
              </a:solidFill>
              <a:latin typeface="Arial"/>
            </a:endParaRPr>
          </a:p>
          <a:p>
            <a:pPr marL="285750" indent="-285750" eaLnBrk="1" hangingPunct="1">
              <a:spcBef>
                <a:spcPct val="50000"/>
              </a:spcBef>
              <a:buClrTx/>
              <a:buSzTx/>
              <a:buFont typeface="Arial" panose="020B0604020202020204" pitchFamily="34" charset="0"/>
              <a:buChar char="•"/>
              <a:defRPr/>
            </a:pPr>
            <a:endParaRPr lang="de-DE" altLang="de-DE" sz="1600" dirty="0">
              <a:solidFill>
                <a:srgbClr val="003366"/>
              </a:solidFill>
              <a:latin typeface="Arial"/>
            </a:endParaRPr>
          </a:p>
          <a:p>
            <a:pPr lvl="2" eaLnBrk="1" hangingPunct="1">
              <a:spcBef>
                <a:spcPct val="50000"/>
              </a:spcBef>
              <a:buClrTx/>
              <a:buSzTx/>
              <a:buFont typeface="Wingdings" pitchFamily="2" charset="2"/>
              <a:buChar char="Ø"/>
              <a:defRPr/>
            </a:pPr>
            <a:endParaRPr lang="de-DE" altLang="de-DE" sz="800" dirty="0">
              <a:solidFill>
                <a:srgbClr val="003366"/>
              </a:solidFill>
              <a:latin typeface="Arial"/>
            </a:endParaRPr>
          </a:p>
          <a:p>
            <a:pPr marL="342900" indent="-342900" eaLnBrk="1" hangingPunct="1">
              <a:spcBef>
                <a:spcPct val="50000"/>
              </a:spcBef>
              <a:buClrTx/>
              <a:buSzTx/>
              <a:buFont typeface="Wingdings" pitchFamily="2" charset="2"/>
              <a:buChar char="Ø"/>
              <a:defRPr/>
            </a:pPr>
            <a:endParaRPr lang="de-DE" altLang="de-DE" sz="1600" dirty="0">
              <a:solidFill>
                <a:srgbClr val="003366"/>
              </a:solidFill>
              <a:latin typeface="Arial"/>
            </a:endParaRPr>
          </a:p>
          <a:p>
            <a:pPr marL="1085850" lvl="1" indent="-342900" eaLnBrk="1" hangingPunct="1">
              <a:spcBef>
                <a:spcPct val="50000"/>
              </a:spcBef>
              <a:buClrTx/>
              <a:buSzTx/>
              <a:buFont typeface="Wingdings" panose="05000000000000000000" pitchFamily="2" charset="2"/>
              <a:buChar char="Ø"/>
              <a:defRPr/>
            </a:pPr>
            <a:endParaRPr lang="de-DE" altLang="de-DE" sz="1200" dirty="0">
              <a:solidFill>
                <a:srgbClr val="003366"/>
              </a:solidFill>
              <a:latin typeface="Arial"/>
            </a:endParaRPr>
          </a:p>
          <a:p>
            <a:pPr eaLnBrk="1" hangingPunct="1">
              <a:spcBef>
                <a:spcPct val="50000"/>
              </a:spcBef>
              <a:buClrTx/>
              <a:buSzTx/>
              <a:buFont typeface="Wingdings" pitchFamily="2" charset="2"/>
              <a:buNone/>
              <a:defRPr/>
            </a:pPr>
            <a:endParaRPr lang="de-DE" altLang="de-DE" sz="1600" dirty="0">
              <a:solidFill>
                <a:srgbClr val="003366"/>
              </a:solidFill>
              <a:latin typeface="Arial"/>
            </a:endParaRPr>
          </a:p>
        </p:txBody>
      </p:sp>
      <p:sp>
        <p:nvSpPr>
          <p:cNvPr id="41989" name="Text Box 5"/>
          <p:cNvSpPr txBox="1">
            <a:spLocks noChangeArrowheads="1"/>
          </p:cNvSpPr>
          <p:nvPr/>
        </p:nvSpPr>
        <p:spPr bwMode="auto">
          <a:xfrm>
            <a:off x="2971171" y="840316"/>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endParaRPr lang="de-DE" altLang="de-DE" sz="800" b="1" dirty="0"/>
          </a:p>
        </p:txBody>
      </p:sp>
      <p:pic>
        <p:nvPicPr>
          <p:cNvPr id="6" name="Grafik 5"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51208"/>
            <a:ext cx="1448666" cy="1281486"/>
          </a:xfrm>
          <a:prstGeom prst="rect">
            <a:avLst/>
          </a:prstGeom>
          <a:noFill/>
          <a:ln>
            <a:noFill/>
          </a:ln>
        </p:spPr>
      </p:pic>
    </p:spTree>
    <p:extLst>
      <p:ext uri="{BB962C8B-B14F-4D97-AF65-F5344CB8AC3E}">
        <p14:creationId xmlns:p14="http://schemas.microsoft.com/office/powerpoint/2010/main" val="3910680178"/>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Textfeld 1"/>
          <p:cNvSpPr txBox="1">
            <a:spLocks noChangeArrowheads="1"/>
          </p:cNvSpPr>
          <p:nvPr/>
        </p:nvSpPr>
        <p:spPr bwMode="auto">
          <a:xfrm>
            <a:off x="3552080" y="3056959"/>
            <a:ext cx="471428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de-DE" altLang="de-DE" sz="3000" b="1" dirty="0">
                <a:solidFill>
                  <a:srgbClr val="92D050"/>
                </a:solidFill>
                <a:cs typeface="Arial" panose="020B0604020202020204" pitchFamily="34" charset="0"/>
              </a:rPr>
              <a:t>Wir freuen uns darauf, Sie und </a:t>
            </a:r>
            <a:r>
              <a:rPr lang="de-DE" altLang="de-DE" sz="3000" b="1" dirty="0" smtClean="0">
                <a:solidFill>
                  <a:srgbClr val="92D050"/>
                </a:solidFill>
                <a:cs typeface="Arial" panose="020B0604020202020204" pitchFamily="34" charset="0"/>
              </a:rPr>
              <a:t>besonders Ihr </a:t>
            </a:r>
            <a:r>
              <a:rPr lang="de-DE" altLang="de-DE" sz="3000" b="1" dirty="0">
                <a:solidFill>
                  <a:srgbClr val="92D050"/>
                </a:solidFill>
                <a:cs typeface="Arial" panose="020B0604020202020204" pitchFamily="34" charset="0"/>
              </a:rPr>
              <a:t>Kind bei der Schulanmeldung kennenzulernen</a:t>
            </a:r>
            <a:r>
              <a:rPr lang="de-DE" altLang="de-DE" sz="3000" b="1" dirty="0" smtClean="0">
                <a:solidFill>
                  <a:srgbClr val="92D050"/>
                </a:solidFill>
                <a:cs typeface="Arial" panose="020B0604020202020204" pitchFamily="34" charset="0"/>
              </a:rPr>
              <a:t>!</a:t>
            </a:r>
          </a:p>
          <a:p>
            <a:pPr algn="ctr" eaLnBrk="1" hangingPunct="1">
              <a:spcBef>
                <a:spcPct val="0"/>
              </a:spcBef>
              <a:buClrTx/>
              <a:buSzTx/>
              <a:buFontTx/>
              <a:buNone/>
            </a:pPr>
            <a:r>
              <a:rPr lang="de-DE" altLang="de-DE" sz="3000" b="1" dirty="0" smtClean="0">
                <a:solidFill>
                  <a:srgbClr val="92D050"/>
                </a:solidFill>
                <a:cs typeface="Arial" panose="020B0604020202020204" pitchFamily="34" charset="0"/>
              </a:rPr>
              <a:t>Bis bald </a:t>
            </a:r>
            <a:r>
              <a:rPr lang="de-DE" altLang="de-DE" sz="3000" b="1" dirty="0" smtClean="0">
                <a:solidFill>
                  <a:srgbClr val="92D050"/>
                </a:solidFill>
                <a:cs typeface="Arial" panose="020B0604020202020204" pitchFamily="34" charset="0"/>
                <a:sym typeface="Wingdings" panose="05000000000000000000" pitchFamily="2" charset="2"/>
              </a:rPr>
              <a:t></a:t>
            </a:r>
            <a:endParaRPr lang="de-DE" altLang="de-DE" sz="3000" b="1" dirty="0">
              <a:solidFill>
                <a:srgbClr val="92D050"/>
              </a:solidFill>
              <a:cs typeface="Arial" panose="020B0604020202020204" pitchFamily="34" charset="0"/>
            </a:endParaRPr>
          </a:p>
        </p:txBody>
      </p:sp>
      <p:sp>
        <p:nvSpPr>
          <p:cNvPr id="43014" name="Text Box 5"/>
          <p:cNvSpPr txBox="1">
            <a:spLocks noChangeArrowheads="1"/>
          </p:cNvSpPr>
          <p:nvPr/>
        </p:nvSpPr>
        <p:spPr bwMode="auto">
          <a:xfrm>
            <a:off x="2971171" y="840316"/>
            <a:ext cx="19351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endParaRPr lang="de-DE" altLang="de-DE" sz="800" b="1" dirty="0"/>
          </a:p>
        </p:txBody>
      </p:sp>
      <p:pic>
        <p:nvPicPr>
          <p:cNvPr id="6" name="Grafik 5"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Textfeld 1"/>
          <p:cNvSpPr txBox="1"/>
          <p:nvPr/>
        </p:nvSpPr>
        <p:spPr>
          <a:xfrm>
            <a:off x="1629295" y="1055760"/>
            <a:ext cx="5621511" cy="1477328"/>
          </a:xfrm>
          <a:prstGeom prst="rect">
            <a:avLst/>
          </a:prstGeom>
          <a:noFill/>
        </p:spPr>
        <p:txBody>
          <a:bodyPr wrap="square" rtlCol="0">
            <a:spAutoFit/>
          </a:bodyPr>
          <a:lstStyle/>
          <a:p>
            <a:endParaRPr lang="de-DE" dirty="0">
              <a:solidFill>
                <a:srgbClr val="002060"/>
              </a:solidFill>
            </a:endParaRPr>
          </a:p>
          <a:p>
            <a:r>
              <a:rPr lang="de-DE" dirty="0">
                <a:solidFill>
                  <a:srgbClr val="002060"/>
                </a:solidFill>
              </a:rPr>
              <a:t>Falls Sie </a:t>
            </a:r>
            <a:r>
              <a:rPr lang="de-DE" dirty="0" smtClean="0">
                <a:solidFill>
                  <a:srgbClr val="002060"/>
                </a:solidFill>
              </a:rPr>
              <a:t>noch weitere </a:t>
            </a:r>
            <a:r>
              <a:rPr lang="de-DE" dirty="0">
                <a:solidFill>
                  <a:srgbClr val="002060"/>
                </a:solidFill>
              </a:rPr>
              <a:t>Fragen </a:t>
            </a:r>
            <a:r>
              <a:rPr lang="de-DE" dirty="0" smtClean="0">
                <a:solidFill>
                  <a:srgbClr val="002060"/>
                </a:solidFill>
              </a:rPr>
              <a:t>haben sollten, </a:t>
            </a:r>
            <a:r>
              <a:rPr lang="de-DE" dirty="0">
                <a:solidFill>
                  <a:srgbClr val="002060"/>
                </a:solidFill>
              </a:rPr>
              <a:t>können </a:t>
            </a:r>
            <a:r>
              <a:rPr lang="de-DE" dirty="0" smtClean="0">
                <a:solidFill>
                  <a:srgbClr val="002060"/>
                </a:solidFill>
              </a:rPr>
              <a:t>Sie uns gerne </a:t>
            </a:r>
            <a:r>
              <a:rPr lang="de-DE" dirty="0">
                <a:solidFill>
                  <a:srgbClr val="002060"/>
                </a:solidFill>
              </a:rPr>
              <a:t>eine E-Mail schreiben </a:t>
            </a:r>
            <a:r>
              <a:rPr lang="de-DE" dirty="0" smtClean="0">
                <a:solidFill>
                  <a:srgbClr val="002060"/>
                </a:solidFill>
              </a:rPr>
              <a:t>an:</a:t>
            </a:r>
          </a:p>
          <a:p>
            <a:r>
              <a:rPr lang="de-DE" dirty="0" err="1" smtClean="0">
                <a:solidFill>
                  <a:srgbClr val="92D050"/>
                </a:solidFill>
              </a:rPr>
              <a:t>uhrschule@t-online</a:t>
            </a:r>
            <a:r>
              <a:rPr lang="de-DE" dirty="0" smtClean="0">
                <a:solidFill>
                  <a:schemeClr val="accent2">
                    <a:lumMod val="50000"/>
                  </a:schemeClr>
                </a:solidFill>
              </a:rPr>
              <a:t> </a:t>
            </a:r>
            <a:r>
              <a:rPr lang="de-DE" dirty="0" smtClean="0">
                <a:solidFill>
                  <a:srgbClr val="002060"/>
                </a:solidFill>
              </a:rPr>
              <a:t>oder</a:t>
            </a:r>
            <a:r>
              <a:rPr lang="de-DE" dirty="0" smtClean="0">
                <a:solidFill>
                  <a:schemeClr val="accent2">
                    <a:lumMod val="50000"/>
                  </a:schemeClr>
                </a:solidFill>
              </a:rPr>
              <a:t> </a:t>
            </a:r>
            <a:r>
              <a:rPr lang="de-DE" dirty="0" smtClean="0">
                <a:solidFill>
                  <a:srgbClr val="92D050"/>
                </a:solidFill>
              </a:rPr>
              <a:t>niephaus@uhrschule.de</a:t>
            </a:r>
          </a:p>
          <a:p>
            <a:r>
              <a:rPr lang="de-DE" dirty="0" smtClean="0">
                <a:solidFill>
                  <a:srgbClr val="002060"/>
                </a:solidFill>
              </a:rPr>
              <a:t>Oder Sie rufen uns an: 02841 / 508150</a:t>
            </a:r>
            <a:endParaRPr lang="de-DE" dirty="0">
              <a:solidFill>
                <a:srgbClr val="002060"/>
              </a:solidFill>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089" y="3604207"/>
            <a:ext cx="2355740" cy="176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7476" y="823873"/>
            <a:ext cx="2217520" cy="1664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59537" y="3056959"/>
            <a:ext cx="2150918" cy="2867891"/>
          </a:xfrm>
          <a:prstGeom prst="rect">
            <a:avLst/>
          </a:prstGeom>
        </p:spPr>
      </p:pic>
    </p:spTree>
    <p:extLst>
      <p:ext uri="{BB962C8B-B14F-4D97-AF65-F5344CB8AC3E}">
        <p14:creationId xmlns:p14="http://schemas.microsoft.com/office/powerpoint/2010/main" val="1360048292"/>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feld 4">
            <a:extLst>
              <a:ext uri="{FF2B5EF4-FFF2-40B4-BE49-F238E27FC236}">
                <a16:creationId xmlns:a16="http://schemas.microsoft.com/office/drawing/2014/main" id="{0332596C-736F-4C2C-8D2E-E26949498F58}"/>
              </a:ext>
            </a:extLst>
          </p:cNvPr>
          <p:cNvSpPr txBox="1">
            <a:spLocks noChangeArrowheads="1"/>
          </p:cNvSpPr>
          <p:nvPr/>
        </p:nvSpPr>
        <p:spPr bwMode="auto">
          <a:xfrm>
            <a:off x="851412" y="1501898"/>
            <a:ext cx="714717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de-DE" altLang="de-DE" sz="1500" b="1" dirty="0">
                <a:solidFill>
                  <a:srgbClr val="002060"/>
                </a:solidFill>
              </a:rPr>
              <a:t>Deutsch</a:t>
            </a:r>
            <a:r>
              <a:rPr lang="de-DE" altLang="de-DE" sz="1500" dirty="0">
                <a:solidFill>
                  <a:srgbClr val="002060"/>
                </a:solidFill>
              </a:rPr>
              <a:t> </a:t>
            </a:r>
            <a:r>
              <a:rPr lang="de-DE" altLang="de-DE" sz="1500" dirty="0" smtClean="0">
                <a:solidFill>
                  <a:srgbClr val="002060"/>
                </a:solidFill>
              </a:rPr>
              <a:t>(Lehrwerk Niko) und </a:t>
            </a:r>
            <a:r>
              <a:rPr lang="de-DE" altLang="de-DE" sz="1500" b="1" dirty="0">
                <a:solidFill>
                  <a:srgbClr val="002060"/>
                </a:solidFill>
              </a:rPr>
              <a:t>Sachunterricht</a:t>
            </a:r>
            <a:r>
              <a:rPr lang="de-DE" altLang="de-DE" sz="1500" dirty="0">
                <a:solidFill>
                  <a:srgbClr val="002060"/>
                </a:solidFill>
              </a:rPr>
              <a:t> werden meist </a:t>
            </a:r>
            <a:r>
              <a:rPr lang="de-DE" altLang="de-DE" sz="1500" dirty="0" smtClean="0">
                <a:solidFill>
                  <a:srgbClr val="002060"/>
                </a:solidFill>
              </a:rPr>
              <a:t>fächer-übergreifend </a:t>
            </a:r>
            <a:r>
              <a:rPr lang="de-DE" altLang="de-DE" sz="1500" dirty="0">
                <a:solidFill>
                  <a:srgbClr val="002060"/>
                </a:solidFill>
              </a:rPr>
              <a:t>erteilt, da die Sachthemen in den Sprachunterricht eingebunden </a:t>
            </a:r>
            <a:r>
              <a:rPr lang="de-DE" altLang="de-DE" sz="1500" dirty="0" smtClean="0">
                <a:solidFill>
                  <a:srgbClr val="002060"/>
                </a:solidFill>
              </a:rPr>
              <a:t>werden</a:t>
            </a:r>
            <a:r>
              <a:rPr lang="de-DE" altLang="de-DE" sz="1500" dirty="0" smtClean="0">
                <a:solidFill>
                  <a:srgbClr val="002060"/>
                </a:solidFill>
              </a:rPr>
              <a:t>. Seit dem Schuljahr 2023/24 findet in jeder Klasse 3 Mal in der Woche eine feste </a:t>
            </a:r>
            <a:r>
              <a:rPr lang="de-DE" altLang="de-DE" sz="1500" b="1" dirty="0" smtClean="0">
                <a:solidFill>
                  <a:srgbClr val="002060"/>
                </a:solidFill>
              </a:rPr>
              <a:t>Lesezeit</a:t>
            </a:r>
            <a:r>
              <a:rPr lang="de-DE" altLang="de-DE" sz="1500" dirty="0" smtClean="0">
                <a:solidFill>
                  <a:srgbClr val="002060"/>
                </a:solidFill>
              </a:rPr>
              <a:t> statt.</a:t>
            </a:r>
            <a:endParaRPr lang="de-DE" altLang="de-DE" sz="1500" dirty="0" smtClean="0">
              <a:solidFill>
                <a:srgbClr val="002060"/>
              </a:solidFill>
            </a:endParaRPr>
          </a:p>
          <a:p>
            <a:pPr algn="just" eaLnBrk="1" hangingPunct="1">
              <a:spcBef>
                <a:spcPct val="0"/>
              </a:spcBef>
            </a:pPr>
            <a:r>
              <a:rPr lang="de-DE" altLang="de-DE" sz="1500" dirty="0" smtClean="0">
                <a:solidFill>
                  <a:srgbClr val="002060"/>
                </a:solidFill>
              </a:rPr>
              <a:t>Bei gutem Wetter kann unser </a:t>
            </a:r>
            <a:r>
              <a:rPr lang="de-DE" altLang="de-DE" sz="1500" b="1" dirty="0" smtClean="0">
                <a:solidFill>
                  <a:srgbClr val="002060"/>
                </a:solidFill>
              </a:rPr>
              <a:t>„Grünes Klassenzimmer“</a:t>
            </a:r>
            <a:r>
              <a:rPr lang="de-DE" altLang="de-DE" sz="1500" dirty="0" smtClean="0">
                <a:solidFill>
                  <a:srgbClr val="002060"/>
                </a:solidFill>
              </a:rPr>
              <a:t> auf der Schulwiese hinter dem Schulgebäude genutzt werden. </a:t>
            </a:r>
            <a:endParaRPr lang="de-DE" altLang="de-DE" sz="1500" dirty="0">
              <a:solidFill>
                <a:srgbClr val="002060"/>
              </a:solidFill>
            </a:endParaRPr>
          </a:p>
          <a:p>
            <a:pPr algn="just" eaLnBrk="1" hangingPunct="1">
              <a:spcBef>
                <a:spcPct val="0"/>
              </a:spcBef>
            </a:pPr>
            <a:r>
              <a:rPr lang="de-DE" altLang="de-DE" sz="1500" b="1" dirty="0">
                <a:solidFill>
                  <a:srgbClr val="002060"/>
                </a:solidFill>
              </a:rPr>
              <a:t>Mathematik</a:t>
            </a:r>
            <a:r>
              <a:rPr lang="de-DE" altLang="de-DE" sz="1500" dirty="0">
                <a:solidFill>
                  <a:srgbClr val="002060"/>
                </a:solidFill>
              </a:rPr>
              <a:t>: Arbeit mit dem Lehrwerk „Minimax“, Teilnahme an </a:t>
            </a:r>
            <a:r>
              <a:rPr lang="de-DE" altLang="de-DE" sz="1500" dirty="0" smtClean="0">
                <a:solidFill>
                  <a:srgbClr val="002060"/>
                </a:solidFill>
              </a:rPr>
              <a:t/>
            </a:r>
            <a:br>
              <a:rPr lang="de-DE" altLang="de-DE" sz="1500" dirty="0" smtClean="0">
                <a:solidFill>
                  <a:srgbClr val="002060"/>
                </a:solidFill>
              </a:rPr>
            </a:br>
            <a:r>
              <a:rPr lang="de-DE" altLang="de-DE" sz="1500" dirty="0" smtClean="0">
                <a:solidFill>
                  <a:srgbClr val="002060"/>
                </a:solidFill>
              </a:rPr>
              <a:t>Mathematik-</a:t>
            </a:r>
            <a:r>
              <a:rPr lang="de-DE" altLang="de-DE" sz="1500" dirty="0">
                <a:solidFill>
                  <a:srgbClr val="002060"/>
                </a:solidFill>
              </a:rPr>
              <a:t>W</a:t>
            </a:r>
            <a:r>
              <a:rPr lang="de-DE" altLang="de-DE" sz="1500" dirty="0" smtClean="0">
                <a:solidFill>
                  <a:srgbClr val="002060"/>
                </a:solidFill>
              </a:rPr>
              <a:t>ettbewerben </a:t>
            </a:r>
            <a:r>
              <a:rPr lang="de-DE" altLang="de-DE" sz="1500" dirty="0">
                <a:solidFill>
                  <a:srgbClr val="002060"/>
                </a:solidFill>
              </a:rPr>
              <a:t>für interessierte </a:t>
            </a:r>
            <a:r>
              <a:rPr lang="de-DE" altLang="de-DE" sz="1500" dirty="0" smtClean="0">
                <a:solidFill>
                  <a:srgbClr val="002060"/>
                </a:solidFill>
              </a:rPr>
              <a:t>Schüler*innen.</a:t>
            </a:r>
            <a:endParaRPr lang="de-DE" altLang="de-DE" sz="1500" dirty="0">
              <a:solidFill>
                <a:srgbClr val="002060"/>
              </a:solidFill>
            </a:endParaRPr>
          </a:p>
          <a:p>
            <a:pPr algn="just" eaLnBrk="1" hangingPunct="1">
              <a:spcBef>
                <a:spcPct val="0"/>
              </a:spcBef>
            </a:pPr>
            <a:r>
              <a:rPr lang="de-DE" altLang="de-DE" sz="1500" dirty="0">
                <a:solidFill>
                  <a:srgbClr val="002060"/>
                </a:solidFill>
              </a:rPr>
              <a:t>Umsetzung des Medienkonzeptes in den Fächern, regelmäßige Arbeit mit </a:t>
            </a:r>
            <a:r>
              <a:rPr lang="de-DE" altLang="de-DE" sz="1500" dirty="0" smtClean="0">
                <a:solidFill>
                  <a:srgbClr val="002060"/>
                </a:solidFill>
              </a:rPr>
              <a:t>Neuen </a:t>
            </a:r>
            <a:r>
              <a:rPr lang="de-DE" altLang="de-DE" sz="1500" dirty="0" smtClean="0">
                <a:solidFill>
                  <a:srgbClr val="002060"/>
                </a:solidFill>
              </a:rPr>
              <a:t>Medien (PCs, </a:t>
            </a:r>
            <a:r>
              <a:rPr lang="de-DE" altLang="de-DE" sz="1500" dirty="0" err="1" smtClean="0">
                <a:solidFill>
                  <a:srgbClr val="002060"/>
                </a:solidFill>
              </a:rPr>
              <a:t>IPads</a:t>
            </a:r>
            <a:r>
              <a:rPr lang="de-DE" altLang="de-DE" sz="1500" dirty="0" smtClean="0">
                <a:solidFill>
                  <a:srgbClr val="002060"/>
                </a:solidFill>
              </a:rPr>
              <a:t> und Blue </a:t>
            </a:r>
            <a:r>
              <a:rPr lang="de-DE" altLang="de-DE" sz="1500" dirty="0">
                <a:solidFill>
                  <a:srgbClr val="002060"/>
                </a:solidFill>
              </a:rPr>
              <a:t>B</a:t>
            </a:r>
            <a:r>
              <a:rPr lang="de-DE" altLang="de-DE" sz="1500" dirty="0" smtClean="0">
                <a:solidFill>
                  <a:srgbClr val="002060"/>
                </a:solidFill>
              </a:rPr>
              <a:t>ots).</a:t>
            </a:r>
            <a:endParaRPr lang="de-DE" altLang="de-DE" sz="1500" dirty="0">
              <a:solidFill>
                <a:srgbClr val="002060"/>
              </a:solidFill>
            </a:endParaRPr>
          </a:p>
          <a:p>
            <a:pPr algn="just" eaLnBrk="1" hangingPunct="1">
              <a:spcBef>
                <a:spcPct val="0"/>
              </a:spcBef>
            </a:pPr>
            <a:r>
              <a:rPr lang="de-DE" altLang="de-DE" sz="1500" b="1" dirty="0">
                <a:solidFill>
                  <a:srgbClr val="002060"/>
                </a:solidFill>
              </a:rPr>
              <a:t>Englisch</a:t>
            </a:r>
            <a:r>
              <a:rPr lang="de-DE" altLang="de-DE" sz="1500" dirty="0">
                <a:solidFill>
                  <a:srgbClr val="002060"/>
                </a:solidFill>
              </a:rPr>
              <a:t> </a:t>
            </a:r>
            <a:r>
              <a:rPr lang="de-DE" altLang="de-DE" sz="1500" dirty="0" smtClean="0">
                <a:solidFill>
                  <a:srgbClr val="002060"/>
                </a:solidFill>
              </a:rPr>
              <a:t>(Lehrwerk Playway)</a:t>
            </a:r>
          </a:p>
          <a:p>
            <a:pPr algn="just" eaLnBrk="1" hangingPunct="1">
              <a:spcBef>
                <a:spcPct val="0"/>
              </a:spcBef>
            </a:pPr>
            <a:r>
              <a:rPr lang="de-DE" altLang="de-DE" sz="1500" b="1" dirty="0" smtClean="0">
                <a:solidFill>
                  <a:srgbClr val="002060"/>
                </a:solidFill>
              </a:rPr>
              <a:t>Kunst</a:t>
            </a:r>
            <a:r>
              <a:rPr lang="de-DE" altLang="de-DE" sz="1500" dirty="0" smtClean="0">
                <a:solidFill>
                  <a:srgbClr val="002060"/>
                </a:solidFill>
              </a:rPr>
              <a:t> </a:t>
            </a:r>
            <a:r>
              <a:rPr lang="de-DE" altLang="de-DE" sz="1500" dirty="0">
                <a:solidFill>
                  <a:srgbClr val="002060"/>
                </a:solidFill>
              </a:rPr>
              <a:t>und </a:t>
            </a:r>
            <a:r>
              <a:rPr lang="de-DE" altLang="de-DE" sz="1500" b="1" dirty="0" smtClean="0">
                <a:solidFill>
                  <a:srgbClr val="002060"/>
                </a:solidFill>
              </a:rPr>
              <a:t>Musik </a:t>
            </a:r>
            <a:r>
              <a:rPr lang="de-DE" altLang="de-DE" sz="1500" dirty="0" smtClean="0">
                <a:solidFill>
                  <a:srgbClr val="002060"/>
                </a:solidFill>
              </a:rPr>
              <a:t>(im 1. und 2. Schuljahr JeKits)</a:t>
            </a:r>
            <a:endParaRPr lang="de-DE" altLang="de-DE" sz="1500" b="1" dirty="0">
              <a:solidFill>
                <a:srgbClr val="002060"/>
              </a:solidFill>
            </a:endParaRPr>
          </a:p>
          <a:p>
            <a:pPr algn="just" eaLnBrk="1" hangingPunct="1">
              <a:spcBef>
                <a:spcPct val="0"/>
              </a:spcBef>
            </a:pPr>
            <a:r>
              <a:rPr lang="de-DE" altLang="de-DE" sz="1500" b="1" dirty="0">
                <a:solidFill>
                  <a:srgbClr val="002060"/>
                </a:solidFill>
              </a:rPr>
              <a:t>Religion</a:t>
            </a:r>
            <a:r>
              <a:rPr lang="de-DE" altLang="de-DE" sz="1500" dirty="0">
                <a:solidFill>
                  <a:srgbClr val="002060"/>
                </a:solidFill>
              </a:rPr>
              <a:t> wird konfessionell-kooperativ erteilt (evangelische, katholische und alle interessierten Kinder haben gemeinsam Religionsunterricht bei einer kath./ev. Lehrkraft im Wechsel)</a:t>
            </a:r>
          </a:p>
          <a:p>
            <a:pPr algn="just" eaLnBrk="1" hangingPunct="1">
              <a:spcBef>
                <a:spcPct val="0"/>
              </a:spcBef>
            </a:pPr>
            <a:r>
              <a:rPr lang="de-DE" altLang="de-DE" sz="1500" dirty="0">
                <a:solidFill>
                  <a:srgbClr val="002060"/>
                </a:solidFill>
              </a:rPr>
              <a:t>3 Wochenstunden </a:t>
            </a:r>
            <a:r>
              <a:rPr lang="de-DE" altLang="de-DE" sz="1500" b="1" dirty="0">
                <a:solidFill>
                  <a:srgbClr val="002060"/>
                </a:solidFill>
              </a:rPr>
              <a:t>Sport</a:t>
            </a:r>
            <a:r>
              <a:rPr lang="de-DE" altLang="de-DE" sz="1500" dirty="0">
                <a:solidFill>
                  <a:srgbClr val="002060"/>
                </a:solidFill>
              </a:rPr>
              <a:t> </a:t>
            </a:r>
            <a:r>
              <a:rPr lang="de-DE" altLang="de-DE" sz="1500" dirty="0" smtClean="0">
                <a:solidFill>
                  <a:srgbClr val="002060"/>
                </a:solidFill>
              </a:rPr>
              <a:t>(aktuell in den Klassen 3 und 4 ein Schulhalbjahr </a:t>
            </a:r>
            <a:r>
              <a:rPr lang="de-DE" altLang="de-DE" sz="1500" b="1" dirty="0" smtClean="0">
                <a:solidFill>
                  <a:srgbClr val="002060"/>
                </a:solidFill>
              </a:rPr>
              <a:t>Schwimmen</a:t>
            </a:r>
            <a:r>
              <a:rPr lang="de-DE" altLang="de-DE" sz="1500" dirty="0">
                <a:solidFill>
                  <a:srgbClr val="002060"/>
                </a:solidFill>
              </a:rPr>
              <a:t>, in </a:t>
            </a:r>
            <a:r>
              <a:rPr lang="de-DE" altLang="de-DE" sz="1500" dirty="0" smtClean="0">
                <a:solidFill>
                  <a:srgbClr val="002060"/>
                </a:solidFill>
              </a:rPr>
              <a:t>den Klassen </a:t>
            </a:r>
            <a:r>
              <a:rPr lang="de-DE" altLang="de-DE" sz="1500" dirty="0">
                <a:solidFill>
                  <a:srgbClr val="002060"/>
                </a:solidFill>
              </a:rPr>
              <a:t>4 auch </a:t>
            </a:r>
            <a:r>
              <a:rPr lang="de-DE" altLang="de-DE" sz="1500" b="1" dirty="0" smtClean="0">
                <a:solidFill>
                  <a:srgbClr val="002060"/>
                </a:solidFill>
              </a:rPr>
              <a:t>Eislaufen</a:t>
            </a:r>
            <a:r>
              <a:rPr lang="de-DE" altLang="de-DE" sz="1500" dirty="0">
                <a:solidFill>
                  <a:srgbClr val="002060"/>
                </a:solidFill>
              </a:rPr>
              <a:t> </a:t>
            </a:r>
            <a:r>
              <a:rPr lang="de-DE" altLang="de-DE" sz="1500" dirty="0" smtClean="0">
                <a:solidFill>
                  <a:srgbClr val="002060"/>
                </a:solidFill>
              </a:rPr>
              <a:t>und viele besondere Aktionstage</a:t>
            </a:r>
            <a:r>
              <a:rPr lang="de-DE" altLang="de-DE" sz="1500" b="1" dirty="0" smtClean="0">
                <a:solidFill>
                  <a:srgbClr val="002060"/>
                </a:solidFill>
              </a:rPr>
              <a:t> </a:t>
            </a:r>
            <a:r>
              <a:rPr lang="de-DE" altLang="de-DE" sz="1500" dirty="0" smtClean="0">
                <a:solidFill>
                  <a:srgbClr val="002060"/>
                </a:solidFill>
              </a:rPr>
              <a:t>(</a:t>
            </a:r>
            <a:r>
              <a:rPr lang="de-DE" altLang="de-DE" sz="1500" b="1" dirty="0" smtClean="0">
                <a:solidFill>
                  <a:srgbClr val="002060"/>
                </a:solidFill>
              </a:rPr>
              <a:t>Hockey</a:t>
            </a:r>
            <a:r>
              <a:rPr lang="de-DE" altLang="de-DE" sz="1500" dirty="0" smtClean="0">
                <a:solidFill>
                  <a:srgbClr val="002060"/>
                </a:solidFill>
              </a:rPr>
              <a:t>, </a:t>
            </a:r>
            <a:r>
              <a:rPr lang="de-DE" altLang="de-DE" sz="1500" b="1" dirty="0" smtClean="0">
                <a:solidFill>
                  <a:srgbClr val="002060"/>
                </a:solidFill>
              </a:rPr>
              <a:t>Fechten</a:t>
            </a:r>
            <a:r>
              <a:rPr lang="de-DE" altLang="de-DE" sz="1500" dirty="0" smtClean="0">
                <a:solidFill>
                  <a:srgbClr val="002060"/>
                </a:solidFill>
              </a:rPr>
              <a:t>, </a:t>
            </a:r>
            <a:r>
              <a:rPr lang="de-DE" altLang="de-DE" sz="1500" b="1" dirty="0" smtClean="0">
                <a:solidFill>
                  <a:srgbClr val="002060"/>
                </a:solidFill>
              </a:rPr>
              <a:t>Ballschule</a:t>
            </a:r>
            <a:r>
              <a:rPr lang="de-DE" altLang="de-DE" sz="1500" dirty="0" smtClean="0">
                <a:solidFill>
                  <a:srgbClr val="002060"/>
                </a:solidFill>
              </a:rPr>
              <a:t>, </a:t>
            </a:r>
            <a:r>
              <a:rPr lang="de-DE" altLang="de-DE" sz="1500" b="1" dirty="0" smtClean="0">
                <a:solidFill>
                  <a:srgbClr val="002060"/>
                </a:solidFill>
              </a:rPr>
              <a:t>Handball</a:t>
            </a:r>
            <a:r>
              <a:rPr lang="de-DE" altLang="de-DE" sz="1500" dirty="0" smtClean="0">
                <a:solidFill>
                  <a:srgbClr val="002060"/>
                </a:solidFill>
              </a:rPr>
              <a:t>, </a:t>
            </a:r>
            <a:r>
              <a:rPr lang="de-DE" altLang="de-DE" sz="1500" b="1" dirty="0" smtClean="0">
                <a:solidFill>
                  <a:srgbClr val="002060"/>
                </a:solidFill>
              </a:rPr>
              <a:t>Fußball</a:t>
            </a:r>
            <a:r>
              <a:rPr lang="de-DE" altLang="de-DE" sz="1500" dirty="0" smtClean="0">
                <a:solidFill>
                  <a:srgbClr val="002060"/>
                </a:solidFill>
              </a:rPr>
              <a:t>))</a:t>
            </a:r>
            <a:endParaRPr lang="de-DE" altLang="de-DE" sz="1500" dirty="0">
              <a:solidFill>
                <a:srgbClr val="002060"/>
              </a:solidFill>
            </a:endParaRPr>
          </a:p>
          <a:p>
            <a:pPr algn="just" eaLnBrk="1" hangingPunct="1">
              <a:spcBef>
                <a:spcPct val="0"/>
              </a:spcBef>
            </a:pPr>
            <a:r>
              <a:rPr lang="de-DE" altLang="de-DE" sz="1500" b="1" dirty="0">
                <a:solidFill>
                  <a:srgbClr val="002060"/>
                </a:solidFill>
              </a:rPr>
              <a:t>DaZ</a:t>
            </a:r>
            <a:r>
              <a:rPr lang="de-DE" altLang="de-DE" sz="1500" dirty="0">
                <a:solidFill>
                  <a:srgbClr val="002060"/>
                </a:solidFill>
              </a:rPr>
              <a:t> (Deutsch als Zielsprache)</a:t>
            </a:r>
          </a:p>
          <a:p>
            <a:pPr algn="just" eaLnBrk="1" hangingPunct="1">
              <a:spcBef>
                <a:spcPct val="0"/>
              </a:spcBef>
            </a:pPr>
            <a:r>
              <a:rPr lang="de-DE" altLang="de-DE" sz="1500" dirty="0">
                <a:solidFill>
                  <a:srgbClr val="002060"/>
                </a:solidFill>
              </a:rPr>
              <a:t>Frau Akyüz erteilt den muttersprachlichen Unterricht in </a:t>
            </a:r>
            <a:r>
              <a:rPr lang="de-DE" altLang="de-DE" sz="1500" b="1" dirty="0">
                <a:solidFill>
                  <a:srgbClr val="002060"/>
                </a:solidFill>
              </a:rPr>
              <a:t>Türkisch</a:t>
            </a:r>
            <a:r>
              <a:rPr lang="de-DE" altLang="de-DE" sz="1500" dirty="0">
                <a:solidFill>
                  <a:srgbClr val="002060"/>
                </a:solidFill>
              </a:rPr>
              <a:t>.</a:t>
            </a:r>
          </a:p>
        </p:txBody>
      </p:sp>
      <p:sp>
        <p:nvSpPr>
          <p:cNvPr id="16" name="Textfeld 4">
            <a:extLst>
              <a:ext uri="{FF2B5EF4-FFF2-40B4-BE49-F238E27FC236}">
                <a16:creationId xmlns:a16="http://schemas.microsoft.com/office/drawing/2014/main" id="{AEE708BE-468A-42F3-9A75-3B7ACD3DB345}"/>
              </a:ext>
            </a:extLst>
          </p:cNvPr>
          <p:cNvSpPr txBox="1">
            <a:spLocks noChangeArrowheads="1"/>
          </p:cNvSpPr>
          <p:nvPr/>
        </p:nvSpPr>
        <p:spPr bwMode="auto">
          <a:xfrm>
            <a:off x="851412" y="903352"/>
            <a:ext cx="755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u="sng" dirty="0">
                <a:solidFill>
                  <a:srgbClr val="92D050"/>
                </a:solidFill>
              </a:rPr>
              <a:t>Die </a:t>
            </a:r>
            <a:r>
              <a:rPr lang="de-DE" altLang="de-DE" sz="2400" b="1" u="sng" dirty="0" smtClean="0">
                <a:solidFill>
                  <a:srgbClr val="92D050"/>
                </a:solidFill>
              </a:rPr>
              <a:t>Unterrichtsfächer</a:t>
            </a:r>
            <a:endParaRPr lang="de-DE" altLang="de-DE" sz="2400" b="1" u="sng" dirty="0">
              <a:solidFill>
                <a:srgbClr val="92D050"/>
              </a:solidFill>
            </a:endParaRPr>
          </a:p>
        </p:txBody>
      </p:sp>
      <p:pic>
        <p:nvPicPr>
          <p:cNvPr id="8" name="Grafik 7" descr="uhrschule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719554" y="1157576"/>
            <a:ext cx="3302815" cy="2478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690" y="4321421"/>
            <a:ext cx="2525372" cy="189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241806"/>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1885" y="0"/>
            <a:ext cx="1448666" cy="1281486"/>
          </a:xfrm>
          <a:prstGeom prst="rect">
            <a:avLst/>
          </a:prstGeom>
          <a:noFill/>
          <a:ln>
            <a:noFill/>
          </a:ln>
        </p:spPr>
      </p:pic>
      <p:sp>
        <p:nvSpPr>
          <p:cNvPr id="5"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1045580" y="1252848"/>
            <a:ext cx="27782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a:solidFill>
                  <a:srgbClr val="002060"/>
                </a:solidFill>
              </a:rPr>
              <a:t>Die Uhrschule verfügt über einen </a:t>
            </a:r>
            <a:r>
              <a:rPr lang="de-DE" altLang="de-DE" sz="1500" b="1" dirty="0">
                <a:solidFill>
                  <a:srgbClr val="002060"/>
                </a:solidFill>
              </a:rPr>
              <a:t>Computerraum</a:t>
            </a:r>
            <a:r>
              <a:rPr lang="de-DE" altLang="de-DE" sz="1500" dirty="0">
                <a:solidFill>
                  <a:srgbClr val="002060"/>
                </a:solidFill>
              </a:rPr>
              <a:t> sowie einen zusätzlichen </a:t>
            </a:r>
            <a:r>
              <a:rPr lang="de-DE" altLang="de-DE" sz="1500" b="1" dirty="0" smtClean="0">
                <a:solidFill>
                  <a:srgbClr val="002060"/>
                </a:solidFill>
              </a:rPr>
              <a:t>Computer</a:t>
            </a:r>
            <a:r>
              <a:rPr lang="de-DE" altLang="de-DE" sz="1500" dirty="0" smtClean="0">
                <a:solidFill>
                  <a:srgbClr val="002060"/>
                </a:solidFill>
              </a:rPr>
              <a:t> </a:t>
            </a:r>
            <a:r>
              <a:rPr lang="de-DE" altLang="de-DE" sz="1500" dirty="0">
                <a:solidFill>
                  <a:srgbClr val="002060"/>
                </a:solidFill>
              </a:rPr>
              <a:t>in jedem Klassenraum. </a:t>
            </a:r>
            <a:endParaRPr lang="de-DE" altLang="de-DE" sz="1500" dirty="0" smtClean="0">
              <a:solidFill>
                <a:srgbClr val="002060"/>
              </a:solidFill>
            </a:endParaRPr>
          </a:p>
        </p:txBody>
      </p:sp>
      <p:sp>
        <p:nvSpPr>
          <p:cNvPr id="6" name="Textfeld 5"/>
          <p:cNvSpPr txBox="1"/>
          <p:nvPr/>
        </p:nvSpPr>
        <p:spPr>
          <a:xfrm>
            <a:off x="1045580" y="745439"/>
            <a:ext cx="3865418" cy="461665"/>
          </a:xfrm>
          <a:prstGeom prst="rect">
            <a:avLst/>
          </a:prstGeom>
          <a:noFill/>
        </p:spPr>
        <p:txBody>
          <a:bodyPr wrap="square" rtlCol="0">
            <a:spAutoFit/>
          </a:bodyPr>
          <a:lstStyle/>
          <a:p>
            <a:r>
              <a:rPr lang="de-DE" sz="2400" b="1" u="sng" dirty="0" smtClean="0">
                <a:solidFill>
                  <a:srgbClr val="92D050"/>
                </a:solidFill>
              </a:rPr>
              <a:t>Die Ausstattung</a:t>
            </a:r>
            <a:endParaRPr lang="de-DE" sz="2400" b="1" u="sng" dirty="0">
              <a:solidFill>
                <a:srgbClr val="92D050"/>
              </a:solidFill>
            </a:endParaRPr>
          </a:p>
        </p:txBody>
      </p:sp>
      <p:sp>
        <p:nvSpPr>
          <p:cNvPr id="7" name="Textfeld 6"/>
          <p:cNvSpPr txBox="1"/>
          <p:nvPr/>
        </p:nvSpPr>
        <p:spPr>
          <a:xfrm>
            <a:off x="2661631" y="2659117"/>
            <a:ext cx="3489788" cy="1292662"/>
          </a:xfrm>
          <a:prstGeom prst="rect">
            <a:avLst/>
          </a:prstGeom>
          <a:noFill/>
        </p:spPr>
        <p:txBody>
          <a:bodyPr wrap="square" rtlCol="0">
            <a:spAutoFit/>
          </a:bodyPr>
          <a:lstStyle/>
          <a:p>
            <a:pPr algn="just" eaLnBrk="1" hangingPunct="1"/>
            <a:r>
              <a:rPr lang="de-DE" altLang="de-DE" sz="1500" b="1" dirty="0" smtClean="0">
                <a:solidFill>
                  <a:srgbClr val="002060"/>
                </a:solidFill>
              </a:rPr>
              <a:t>IPads</a:t>
            </a:r>
            <a:r>
              <a:rPr lang="de-DE" altLang="de-DE" sz="1500" dirty="0" smtClean="0">
                <a:solidFill>
                  <a:srgbClr val="002060"/>
                </a:solidFill>
              </a:rPr>
              <a:t>, </a:t>
            </a:r>
            <a:r>
              <a:rPr lang="de-DE" altLang="de-DE" sz="1500" b="1" dirty="0" smtClean="0">
                <a:solidFill>
                  <a:srgbClr val="002060"/>
                </a:solidFill>
              </a:rPr>
              <a:t>Beamer</a:t>
            </a:r>
            <a:r>
              <a:rPr lang="de-DE" altLang="de-DE" sz="1500" dirty="0" smtClean="0">
                <a:solidFill>
                  <a:srgbClr val="002060"/>
                </a:solidFill>
              </a:rPr>
              <a:t> und </a:t>
            </a:r>
            <a:r>
              <a:rPr lang="de-DE" altLang="de-DE" sz="1500" b="1" dirty="0">
                <a:solidFill>
                  <a:srgbClr val="002060"/>
                </a:solidFill>
              </a:rPr>
              <a:t>Blue </a:t>
            </a:r>
            <a:r>
              <a:rPr lang="de-DE" altLang="de-DE" sz="1500" b="1" dirty="0" smtClean="0">
                <a:solidFill>
                  <a:srgbClr val="002060"/>
                </a:solidFill>
              </a:rPr>
              <a:t>Bots</a:t>
            </a:r>
            <a:r>
              <a:rPr lang="de-DE" altLang="de-DE" sz="1500" dirty="0" smtClean="0">
                <a:solidFill>
                  <a:srgbClr val="002060"/>
                </a:solidFill>
              </a:rPr>
              <a:t> stehen</a:t>
            </a:r>
          </a:p>
          <a:p>
            <a:pPr algn="just" eaLnBrk="1" hangingPunct="1"/>
            <a:r>
              <a:rPr lang="de-DE" altLang="de-DE" sz="1500" dirty="0" smtClean="0">
                <a:solidFill>
                  <a:srgbClr val="002060"/>
                </a:solidFill>
              </a:rPr>
              <a:t>ebenfalls </a:t>
            </a:r>
            <a:r>
              <a:rPr lang="de-DE" altLang="de-DE" sz="1500" dirty="0">
                <a:solidFill>
                  <a:srgbClr val="002060"/>
                </a:solidFill>
              </a:rPr>
              <a:t>zur Arbeit im Unterricht </a:t>
            </a:r>
            <a:r>
              <a:rPr lang="de-DE" altLang="de-DE" sz="1500" dirty="0" smtClean="0">
                <a:solidFill>
                  <a:srgbClr val="002060"/>
                </a:solidFill>
              </a:rPr>
              <a:t>im eigenen Klassenraum zur</a:t>
            </a:r>
          </a:p>
          <a:p>
            <a:pPr algn="just" eaLnBrk="1" hangingPunct="1"/>
            <a:r>
              <a:rPr lang="de-DE" altLang="de-DE" sz="1500" dirty="0" smtClean="0">
                <a:solidFill>
                  <a:srgbClr val="002060"/>
                </a:solidFill>
              </a:rPr>
              <a:t>Verfügung</a:t>
            </a:r>
            <a:r>
              <a:rPr lang="de-DE" altLang="de-DE" sz="1500" dirty="0">
                <a:solidFill>
                  <a:srgbClr val="002060"/>
                </a:solidFill>
              </a:rPr>
              <a:t>.</a:t>
            </a:r>
          </a:p>
          <a:p>
            <a:pPr algn="just"/>
            <a:endParaRPr lang="de-DE"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537" y="745439"/>
            <a:ext cx="2200882" cy="1650662"/>
          </a:xfrm>
          <a:prstGeom prst="rect">
            <a:avLst/>
          </a:prstGeom>
        </p:spPr>
      </p:pic>
      <p:sp>
        <p:nvSpPr>
          <p:cNvPr id="11"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8875227" y="745439"/>
            <a:ext cx="1896658"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b="1" dirty="0">
                <a:solidFill>
                  <a:srgbClr val="002060"/>
                </a:solidFill>
              </a:rPr>
              <a:t>I</a:t>
            </a:r>
            <a:r>
              <a:rPr lang="de-DE" altLang="de-DE" sz="1500" b="1" dirty="0" smtClean="0">
                <a:solidFill>
                  <a:srgbClr val="002060"/>
                </a:solidFill>
              </a:rPr>
              <a:t>nteraktive Displays </a:t>
            </a:r>
            <a:r>
              <a:rPr lang="de-DE" altLang="de-DE" sz="1500" dirty="0" smtClean="0">
                <a:solidFill>
                  <a:srgbClr val="002060"/>
                </a:solidFill>
              </a:rPr>
              <a:t>unterstützen unsere Arbeit.</a:t>
            </a:r>
          </a:p>
          <a:p>
            <a:pPr marL="0" indent="0" algn="just" eaLnBrk="1" hangingPunct="1">
              <a:spcBef>
                <a:spcPct val="0"/>
              </a:spcBef>
              <a:buNone/>
            </a:pPr>
            <a:r>
              <a:rPr lang="de-DE" altLang="de-DE" sz="1500" dirty="0" smtClean="0">
                <a:solidFill>
                  <a:srgbClr val="002060"/>
                </a:solidFill>
              </a:rPr>
              <a:t>Weitere Displays sind im Rahmen des Digital Pakts zusätzlich zu der Kreidetafel in jedem</a:t>
            </a:r>
          </a:p>
          <a:p>
            <a:pPr marL="0" indent="0" algn="just" eaLnBrk="1" hangingPunct="1">
              <a:spcBef>
                <a:spcPct val="0"/>
              </a:spcBef>
              <a:buNone/>
            </a:pPr>
            <a:r>
              <a:rPr lang="de-DE" altLang="de-DE" sz="1500" dirty="0" smtClean="0">
                <a:solidFill>
                  <a:srgbClr val="002060"/>
                </a:solidFill>
              </a:rPr>
              <a:t>Klassenraum angebracht.</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66059" y="2615036"/>
            <a:ext cx="2031716" cy="1523787"/>
          </a:xfrm>
          <a:prstGeom prst="rect">
            <a:avLst/>
          </a:prstGeom>
        </p:spPr>
      </p:pic>
      <p:sp>
        <p:nvSpPr>
          <p:cNvPr id="14" name="Textfeld 13"/>
          <p:cNvSpPr txBox="1"/>
          <p:nvPr/>
        </p:nvSpPr>
        <p:spPr>
          <a:xfrm>
            <a:off x="5118817" y="4457895"/>
            <a:ext cx="2347615" cy="1708160"/>
          </a:xfrm>
          <a:prstGeom prst="rect">
            <a:avLst/>
          </a:prstGeom>
          <a:noFill/>
        </p:spPr>
        <p:txBody>
          <a:bodyPr wrap="square" rtlCol="0">
            <a:spAutoFit/>
          </a:bodyPr>
          <a:lstStyle/>
          <a:p>
            <a:pPr algn="just" eaLnBrk="1" hangingPunct="1"/>
            <a:r>
              <a:rPr lang="de-DE" altLang="de-DE" sz="1500" b="1" dirty="0" smtClean="0">
                <a:solidFill>
                  <a:srgbClr val="002060"/>
                </a:solidFill>
              </a:rPr>
              <a:t>Kinderbücher </a:t>
            </a:r>
            <a:r>
              <a:rPr lang="de-DE" altLang="de-DE" sz="1500" dirty="0" smtClean="0">
                <a:solidFill>
                  <a:srgbClr val="002060"/>
                </a:solidFill>
              </a:rPr>
              <a:t>und</a:t>
            </a:r>
            <a:endParaRPr lang="de-DE" altLang="de-DE" sz="1500" b="1" dirty="0">
              <a:solidFill>
                <a:srgbClr val="002060"/>
              </a:solidFill>
            </a:endParaRPr>
          </a:p>
          <a:p>
            <a:pPr algn="just" eaLnBrk="1" hangingPunct="1"/>
            <a:r>
              <a:rPr lang="de-DE" altLang="de-DE" sz="1500" b="1" dirty="0" smtClean="0">
                <a:solidFill>
                  <a:srgbClr val="002060"/>
                </a:solidFill>
              </a:rPr>
              <a:t>Jugendliteratur </a:t>
            </a:r>
            <a:r>
              <a:rPr lang="de-DE" altLang="de-DE" sz="1500" dirty="0" smtClean="0">
                <a:solidFill>
                  <a:srgbClr val="002060"/>
                </a:solidFill>
              </a:rPr>
              <a:t>stehen</a:t>
            </a:r>
          </a:p>
          <a:p>
            <a:pPr algn="just" eaLnBrk="1" hangingPunct="1"/>
            <a:r>
              <a:rPr lang="de-DE" altLang="de-DE" sz="1500" dirty="0" smtClean="0">
                <a:solidFill>
                  <a:srgbClr val="002060"/>
                </a:solidFill>
              </a:rPr>
              <a:t>zur Ausleihe in unserer neuen Schülerbücherei bereit, ebenso auch Lernspiele und -karteien, usw..</a:t>
            </a:r>
            <a:endParaRPr lang="de-DE" sz="1500" dirty="0" smtClean="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8798" y="3450078"/>
            <a:ext cx="3621302" cy="2715977"/>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853314" y="1120759"/>
            <a:ext cx="2271025" cy="1703268"/>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23" y="4485348"/>
            <a:ext cx="3731614" cy="1680707"/>
          </a:xfrm>
          <a:prstGeom prst="rect">
            <a:avLst/>
          </a:prstGeom>
        </p:spPr>
      </p:pic>
    </p:spTree>
    <p:extLst>
      <p:ext uri="{BB962C8B-B14F-4D97-AF65-F5344CB8AC3E}">
        <p14:creationId xmlns:p14="http://schemas.microsoft.com/office/powerpoint/2010/main" val="3628836514"/>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467" y="1228239"/>
            <a:ext cx="3069816" cy="2302361"/>
          </a:xfrm>
          <a:prstGeom prst="rect">
            <a:avLst/>
          </a:prstGeom>
        </p:spPr>
      </p:pic>
      <p:sp>
        <p:nvSpPr>
          <p:cNvPr id="5" name="Textfeld 4"/>
          <p:cNvSpPr txBox="1"/>
          <p:nvPr/>
        </p:nvSpPr>
        <p:spPr>
          <a:xfrm>
            <a:off x="988776" y="569850"/>
            <a:ext cx="3865418" cy="461665"/>
          </a:xfrm>
          <a:prstGeom prst="rect">
            <a:avLst/>
          </a:prstGeom>
          <a:noFill/>
        </p:spPr>
        <p:txBody>
          <a:bodyPr wrap="square" rtlCol="0">
            <a:spAutoFit/>
          </a:bodyPr>
          <a:lstStyle/>
          <a:p>
            <a:r>
              <a:rPr lang="de-DE" sz="2400" b="1" u="sng" dirty="0" smtClean="0">
                <a:solidFill>
                  <a:srgbClr val="92D050"/>
                </a:solidFill>
              </a:rPr>
              <a:t>Viele Inklusionsräume</a:t>
            </a:r>
            <a:endParaRPr lang="de-DE" sz="2400" b="1" u="sng" dirty="0">
              <a:solidFill>
                <a:srgbClr val="92D050"/>
              </a:solidFill>
            </a:endParaRPr>
          </a:p>
        </p:txBody>
      </p:sp>
      <p:sp>
        <p:nvSpPr>
          <p:cNvPr id="6"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4545044" y="1409923"/>
            <a:ext cx="26839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Zwischen 2 Klassenräumen befindet sich immer ein </a:t>
            </a:r>
            <a:r>
              <a:rPr lang="de-DE" altLang="de-DE" sz="1500" b="1" dirty="0" smtClean="0">
                <a:solidFill>
                  <a:srgbClr val="002060"/>
                </a:solidFill>
              </a:rPr>
              <a:t>Inklusionsraum</a:t>
            </a:r>
            <a:r>
              <a:rPr lang="de-DE" altLang="de-DE" sz="1500" dirty="0" smtClean="0">
                <a:solidFill>
                  <a:srgbClr val="002060"/>
                </a:solidFill>
              </a:rPr>
              <a:t>, der von beiden Klassenräumen aus betreten werden kann und als zusätzliches </a:t>
            </a:r>
            <a:r>
              <a:rPr lang="de-DE" altLang="de-DE" sz="1500" dirty="0" err="1" smtClean="0">
                <a:solidFill>
                  <a:srgbClr val="002060"/>
                </a:solidFill>
              </a:rPr>
              <a:t>Raumange</a:t>
            </a:r>
            <a:r>
              <a:rPr lang="de-DE" altLang="de-DE" sz="1500" dirty="0" smtClean="0">
                <a:solidFill>
                  <a:srgbClr val="002060"/>
                </a:solidFill>
              </a:rPr>
              <a:t>-bot zum Arbeiten genutzt wird.</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3283" y="3825751"/>
            <a:ext cx="2952090" cy="2214068"/>
          </a:xfrm>
          <a:prstGeom prst="rect">
            <a:avLst/>
          </a:prstGeom>
        </p:spPr>
      </p:pic>
      <p:sp>
        <p:nvSpPr>
          <p:cNvPr id="8"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1113467" y="4010341"/>
            <a:ext cx="266266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In den Kellerräumen haben wir eine komplett neu gestaltete </a:t>
            </a:r>
            <a:r>
              <a:rPr lang="de-DE" altLang="de-DE" sz="1500" b="1" dirty="0" smtClean="0">
                <a:solidFill>
                  <a:srgbClr val="002060"/>
                </a:solidFill>
              </a:rPr>
              <a:t>Küche mit </a:t>
            </a:r>
            <a:r>
              <a:rPr lang="de-DE" altLang="de-DE" sz="1500" b="1" dirty="0" smtClean="0">
                <a:solidFill>
                  <a:srgbClr val="002060"/>
                </a:solidFill>
              </a:rPr>
              <a:t>Kochzeile</a:t>
            </a:r>
            <a:r>
              <a:rPr lang="de-DE" altLang="de-DE" sz="1500" dirty="0" smtClean="0">
                <a:solidFill>
                  <a:srgbClr val="002060"/>
                </a:solidFill>
              </a:rPr>
              <a:t>, </a:t>
            </a:r>
            <a:r>
              <a:rPr lang="de-DE" altLang="de-DE" sz="1500" dirty="0" smtClean="0">
                <a:solidFill>
                  <a:srgbClr val="002060"/>
                </a:solidFill>
              </a:rPr>
              <a:t>um mit Kindern auch dort arbeiten zu können.</a:t>
            </a: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0738" y="1228238"/>
            <a:ext cx="3152596" cy="2364447"/>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076183" y="4056076"/>
            <a:ext cx="2267134" cy="1700351"/>
          </a:xfrm>
          <a:prstGeom prst="rect">
            <a:avLst/>
          </a:prstGeom>
        </p:spPr>
      </p:pic>
      <p:sp>
        <p:nvSpPr>
          <p:cNvPr id="10"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7356079" y="4010341"/>
            <a:ext cx="189598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Eine Kuschelecke und Sitzkissen bieten bei Bedarf gemütliche </a:t>
            </a:r>
            <a:r>
              <a:rPr lang="de-DE" altLang="de-DE" sz="1500" b="1" dirty="0" smtClean="0">
                <a:solidFill>
                  <a:srgbClr val="002060"/>
                </a:solidFill>
              </a:rPr>
              <a:t>Rückzugsmöglich-</a:t>
            </a:r>
            <a:r>
              <a:rPr lang="de-DE" altLang="de-DE" sz="1500" b="1" dirty="0" err="1" smtClean="0">
                <a:solidFill>
                  <a:srgbClr val="002060"/>
                </a:solidFill>
              </a:rPr>
              <a:t>keiten</a:t>
            </a:r>
            <a:r>
              <a:rPr lang="de-DE" altLang="de-DE" sz="1500" dirty="0" smtClean="0">
                <a:solidFill>
                  <a:srgbClr val="002060"/>
                </a:solidFill>
              </a:rPr>
              <a:t>.</a:t>
            </a:r>
          </a:p>
        </p:txBody>
      </p:sp>
    </p:spTree>
    <p:extLst>
      <p:ext uri="{BB962C8B-B14F-4D97-AF65-F5344CB8AC3E}">
        <p14:creationId xmlns:p14="http://schemas.microsoft.com/office/powerpoint/2010/main" val="3397899166"/>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09951BF4-801F-43C6-BA64-DE98DF4EDDFC}"/>
              </a:ext>
            </a:extLst>
          </p:cNvPr>
          <p:cNvGraphicFramePr>
            <a:graphicFrameLocks noGrp="1"/>
          </p:cNvGraphicFramePr>
          <p:nvPr>
            <p:extLst>
              <p:ext uri="{D42A27DB-BD31-4B8C-83A1-F6EECF244321}">
                <p14:modId xmlns:p14="http://schemas.microsoft.com/office/powerpoint/2010/main" val="3852948162"/>
              </p:ext>
            </p:extLst>
          </p:nvPr>
        </p:nvGraphicFramePr>
        <p:xfrm>
          <a:off x="8045151" y="1326600"/>
          <a:ext cx="3422516" cy="5165296"/>
        </p:xfrm>
        <a:graphic>
          <a:graphicData uri="http://schemas.openxmlformats.org/drawingml/2006/table">
            <a:tbl>
              <a:tblPr firstRow="1" bandRow="1">
                <a:tableStyleId>{5C22544A-7EE6-4342-B048-85BDC9FD1C3A}</a:tableStyleId>
              </a:tblPr>
              <a:tblGrid>
                <a:gridCol w="1745303">
                  <a:extLst>
                    <a:ext uri="{9D8B030D-6E8A-4147-A177-3AD203B41FA5}">
                      <a16:colId xmlns:a16="http://schemas.microsoft.com/office/drawing/2014/main" val="20000"/>
                    </a:ext>
                  </a:extLst>
                </a:gridCol>
                <a:gridCol w="955728">
                  <a:extLst>
                    <a:ext uri="{9D8B030D-6E8A-4147-A177-3AD203B41FA5}">
                      <a16:colId xmlns:a16="http://schemas.microsoft.com/office/drawing/2014/main" val="20001"/>
                    </a:ext>
                  </a:extLst>
                </a:gridCol>
                <a:gridCol w="721485">
                  <a:extLst>
                    <a:ext uri="{9D8B030D-6E8A-4147-A177-3AD203B41FA5}">
                      <a16:colId xmlns:a16="http://schemas.microsoft.com/office/drawing/2014/main" val="20002"/>
                    </a:ext>
                  </a:extLst>
                </a:gridCol>
              </a:tblGrid>
              <a:tr h="386586">
                <a:tc>
                  <a:txBody>
                    <a:bodyPr/>
                    <a:lstStyle/>
                    <a:p>
                      <a:endParaRPr lang="de-DE" sz="1400" dirty="0"/>
                    </a:p>
                  </a:txBody>
                  <a:tcPr marL="91456" marR="91456" marT="45716" marB="45716"/>
                </a:tc>
                <a:tc>
                  <a:txBody>
                    <a:bodyPr/>
                    <a:lstStyle/>
                    <a:p>
                      <a:pPr algn="r"/>
                      <a:r>
                        <a:rPr lang="de-DE" sz="1400" dirty="0"/>
                        <a:t>Start</a:t>
                      </a:r>
                    </a:p>
                  </a:txBody>
                  <a:tcPr marL="91456" marR="91456" marT="45716" marB="45716"/>
                </a:tc>
                <a:tc>
                  <a:txBody>
                    <a:bodyPr/>
                    <a:lstStyle/>
                    <a:p>
                      <a:pPr algn="r"/>
                      <a:r>
                        <a:rPr lang="de-DE" sz="1400" dirty="0"/>
                        <a:t>Ende    </a:t>
                      </a:r>
                    </a:p>
                  </a:txBody>
                  <a:tcPr marL="91456" marR="91456" marT="45716" marB="45716"/>
                </a:tc>
                <a:extLst>
                  <a:ext uri="{0D108BD9-81ED-4DB2-BD59-A6C34878D82A}">
                    <a16:rowId xmlns:a16="http://schemas.microsoft.com/office/drawing/2014/main" val="10000"/>
                  </a:ext>
                </a:extLst>
              </a:tr>
              <a:tr h="386586">
                <a:tc>
                  <a:txBody>
                    <a:bodyPr/>
                    <a:lstStyle/>
                    <a:p>
                      <a:pPr algn="ctr"/>
                      <a:r>
                        <a:rPr lang="de-DE" sz="1400" dirty="0">
                          <a:solidFill>
                            <a:srgbClr val="002060"/>
                          </a:solidFill>
                        </a:rPr>
                        <a:t>Offener Anfang</a:t>
                      </a:r>
                    </a:p>
                  </a:txBody>
                  <a:tcPr marL="91456" marR="91456" marT="45716" marB="45716"/>
                </a:tc>
                <a:tc>
                  <a:txBody>
                    <a:bodyPr/>
                    <a:lstStyle/>
                    <a:p>
                      <a:pPr algn="r"/>
                      <a:r>
                        <a:rPr lang="de-DE" sz="1400" dirty="0">
                          <a:solidFill>
                            <a:srgbClr val="002060"/>
                          </a:solidFill>
                        </a:rPr>
                        <a:t>8.00</a:t>
                      </a:r>
                    </a:p>
                  </a:txBody>
                  <a:tcPr marL="91456" marR="91456" marT="45716" marB="45716"/>
                </a:tc>
                <a:tc>
                  <a:txBody>
                    <a:bodyPr/>
                    <a:lstStyle/>
                    <a:p>
                      <a:pPr algn="r"/>
                      <a:r>
                        <a:rPr lang="de-DE" sz="1400" dirty="0">
                          <a:solidFill>
                            <a:srgbClr val="002060"/>
                          </a:solidFill>
                        </a:rPr>
                        <a:t>8.10</a:t>
                      </a:r>
                    </a:p>
                  </a:txBody>
                  <a:tcPr marL="91456" marR="91456" marT="45716" marB="45716"/>
                </a:tc>
                <a:extLst>
                  <a:ext uri="{0D108BD9-81ED-4DB2-BD59-A6C34878D82A}">
                    <a16:rowId xmlns:a16="http://schemas.microsoft.com/office/drawing/2014/main" val="10010"/>
                  </a:ext>
                </a:extLst>
              </a:tr>
              <a:tr h="386586">
                <a:tc>
                  <a:txBody>
                    <a:bodyPr/>
                    <a:lstStyle/>
                    <a:p>
                      <a:pPr algn="ctr"/>
                      <a:r>
                        <a:rPr lang="de-DE" sz="1400" dirty="0">
                          <a:solidFill>
                            <a:srgbClr val="002060"/>
                          </a:solidFill>
                        </a:rPr>
                        <a:t>1. Stunde</a:t>
                      </a:r>
                    </a:p>
                  </a:txBody>
                  <a:tcPr marL="91456" marR="91456" marT="45716" marB="45716"/>
                </a:tc>
                <a:tc>
                  <a:txBody>
                    <a:bodyPr/>
                    <a:lstStyle/>
                    <a:p>
                      <a:pPr algn="r"/>
                      <a:r>
                        <a:rPr lang="de-DE" sz="1400" dirty="0">
                          <a:solidFill>
                            <a:srgbClr val="002060"/>
                          </a:solidFill>
                        </a:rPr>
                        <a:t>8.10</a:t>
                      </a:r>
                    </a:p>
                  </a:txBody>
                  <a:tcPr marL="91456" marR="91456" marT="45716" marB="45716"/>
                </a:tc>
                <a:tc>
                  <a:txBody>
                    <a:bodyPr/>
                    <a:lstStyle/>
                    <a:p>
                      <a:pPr algn="r"/>
                      <a:r>
                        <a:rPr lang="de-DE" sz="1400" dirty="0">
                          <a:solidFill>
                            <a:srgbClr val="002060"/>
                          </a:solidFill>
                        </a:rPr>
                        <a:t>9.00</a:t>
                      </a:r>
                    </a:p>
                  </a:txBody>
                  <a:tcPr marL="91456" marR="91456" marT="45716" marB="45716"/>
                </a:tc>
                <a:extLst>
                  <a:ext uri="{0D108BD9-81ED-4DB2-BD59-A6C34878D82A}">
                    <a16:rowId xmlns:a16="http://schemas.microsoft.com/office/drawing/2014/main" val="10001"/>
                  </a:ext>
                </a:extLst>
              </a:tr>
              <a:tr h="386586">
                <a:tc>
                  <a:txBody>
                    <a:bodyPr/>
                    <a:lstStyle/>
                    <a:p>
                      <a:pPr algn="ctr"/>
                      <a:r>
                        <a:rPr lang="de-DE" sz="1400" dirty="0">
                          <a:solidFill>
                            <a:srgbClr val="002060"/>
                          </a:solidFill>
                        </a:rPr>
                        <a:t>2. Stunde</a:t>
                      </a:r>
                    </a:p>
                  </a:txBody>
                  <a:tcPr marL="91456" marR="91456" marT="45716" marB="45716"/>
                </a:tc>
                <a:tc>
                  <a:txBody>
                    <a:bodyPr/>
                    <a:lstStyle/>
                    <a:p>
                      <a:pPr algn="r"/>
                      <a:r>
                        <a:rPr lang="de-DE" sz="1400">
                          <a:solidFill>
                            <a:srgbClr val="002060"/>
                          </a:solidFill>
                        </a:rPr>
                        <a:t>9.00</a:t>
                      </a:r>
                    </a:p>
                  </a:txBody>
                  <a:tcPr marL="91456" marR="91456" marT="45716" marB="45716"/>
                </a:tc>
                <a:tc>
                  <a:txBody>
                    <a:bodyPr/>
                    <a:lstStyle/>
                    <a:p>
                      <a:pPr algn="r"/>
                      <a:r>
                        <a:rPr lang="de-DE" sz="1400" dirty="0">
                          <a:solidFill>
                            <a:srgbClr val="002060"/>
                          </a:solidFill>
                        </a:rPr>
                        <a:t>9.45</a:t>
                      </a:r>
                    </a:p>
                  </a:txBody>
                  <a:tcPr marL="91456" marR="91456" marT="45716" marB="45716"/>
                </a:tc>
                <a:extLst>
                  <a:ext uri="{0D108BD9-81ED-4DB2-BD59-A6C34878D82A}">
                    <a16:rowId xmlns:a16="http://schemas.microsoft.com/office/drawing/2014/main" val="10002"/>
                  </a:ext>
                </a:extLst>
              </a:tr>
              <a:tr h="490713">
                <a:tc>
                  <a:txBody>
                    <a:bodyPr/>
                    <a:lstStyle/>
                    <a:p>
                      <a:pPr algn="ctr"/>
                      <a:r>
                        <a:rPr lang="de-DE" sz="1400" dirty="0" smtClean="0">
                          <a:solidFill>
                            <a:srgbClr val="002060"/>
                          </a:solidFill>
                        </a:rPr>
                        <a:t>Frühstückspause / Hofpause</a:t>
                      </a:r>
                      <a:endParaRPr lang="de-DE" sz="1400" dirty="0">
                        <a:solidFill>
                          <a:srgbClr val="002060"/>
                        </a:solidFill>
                      </a:endParaRPr>
                    </a:p>
                  </a:txBody>
                  <a:tcPr marL="91456" marR="91456" marT="45716" marB="45716"/>
                </a:tc>
                <a:tc>
                  <a:txBody>
                    <a:bodyPr/>
                    <a:lstStyle/>
                    <a:p>
                      <a:pPr algn="r"/>
                      <a:r>
                        <a:rPr lang="de-DE" sz="1400" dirty="0">
                          <a:solidFill>
                            <a:srgbClr val="002060"/>
                          </a:solidFill>
                        </a:rPr>
                        <a:t>9.45</a:t>
                      </a:r>
                    </a:p>
                  </a:txBody>
                  <a:tcPr marL="91456" marR="91456" marT="45716" marB="45716"/>
                </a:tc>
                <a:tc>
                  <a:txBody>
                    <a:bodyPr/>
                    <a:lstStyle/>
                    <a:p>
                      <a:pPr algn="r"/>
                      <a:r>
                        <a:rPr lang="de-DE" sz="1400" dirty="0">
                          <a:solidFill>
                            <a:srgbClr val="002060"/>
                          </a:solidFill>
                        </a:rPr>
                        <a:t>10.00</a:t>
                      </a:r>
                    </a:p>
                  </a:txBody>
                  <a:tcPr marL="91456" marR="91456" marT="45716" marB="45716"/>
                </a:tc>
                <a:extLst>
                  <a:ext uri="{0D108BD9-81ED-4DB2-BD59-A6C34878D82A}">
                    <a16:rowId xmlns:a16="http://schemas.microsoft.com/office/drawing/2014/main" val="10003"/>
                  </a:ext>
                </a:extLst>
              </a:tr>
              <a:tr h="490713">
                <a:tc>
                  <a:txBody>
                    <a:bodyPr/>
                    <a:lstStyle/>
                    <a:p>
                      <a:pPr algn="ctr"/>
                      <a:r>
                        <a:rPr lang="de-DE" sz="1400" dirty="0" smtClean="0">
                          <a:solidFill>
                            <a:srgbClr val="002060"/>
                          </a:solidFill>
                        </a:rPr>
                        <a:t>Hofpause / Frühstückspause</a:t>
                      </a:r>
                      <a:endParaRPr lang="de-DE" sz="1400" dirty="0">
                        <a:solidFill>
                          <a:srgbClr val="002060"/>
                        </a:solidFill>
                      </a:endParaRPr>
                    </a:p>
                  </a:txBody>
                  <a:tcPr marL="91456" marR="91456" marT="45716" marB="45716"/>
                </a:tc>
                <a:tc>
                  <a:txBody>
                    <a:bodyPr/>
                    <a:lstStyle/>
                    <a:p>
                      <a:pPr algn="r"/>
                      <a:r>
                        <a:rPr lang="de-DE" sz="1400" dirty="0">
                          <a:solidFill>
                            <a:srgbClr val="002060"/>
                          </a:solidFill>
                        </a:rPr>
                        <a:t>10.00</a:t>
                      </a:r>
                    </a:p>
                  </a:txBody>
                  <a:tcPr marL="91456" marR="91456" marT="45716" marB="45716"/>
                </a:tc>
                <a:tc>
                  <a:txBody>
                    <a:bodyPr/>
                    <a:lstStyle/>
                    <a:p>
                      <a:pPr algn="r"/>
                      <a:r>
                        <a:rPr lang="de-DE" sz="1400" dirty="0">
                          <a:solidFill>
                            <a:srgbClr val="002060"/>
                          </a:solidFill>
                        </a:rPr>
                        <a:t>10.15</a:t>
                      </a:r>
                    </a:p>
                  </a:txBody>
                  <a:tcPr marL="91456" marR="91456" marT="45716" marB="45716"/>
                </a:tc>
                <a:extLst>
                  <a:ext uri="{0D108BD9-81ED-4DB2-BD59-A6C34878D82A}">
                    <a16:rowId xmlns:a16="http://schemas.microsoft.com/office/drawing/2014/main" val="10004"/>
                  </a:ext>
                </a:extLst>
              </a:tr>
              <a:tr h="386586">
                <a:tc>
                  <a:txBody>
                    <a:bodyPr/>
                    <a:lstStyle/>
                    <a:p>
                      <a:pPr algn="ctr"/>
                      <a:r>
                        <a:rPr lang="de-DE" sz="1400" dirty="0">
                          <a:solidFill>
                            <a:srgbClr val="002060"/>
                          </a:solidFill>
                        </a:rPr>
                        <a:t>3. Stunde</a:t>
                      </a:r>
                    </a:p>
                  </a:txBody>
                  <a:tcPr marL="91456" marR="91456" marT="45716" marB="45716"/>
                </a:tc>
                <a:tc>
                  <a:txBody>
                    <a:bodyPr/>
                    <a:lstStyle/>
                    <a:p>
                      <a:pPr algn="r"/>
                      <a:r>
                        <a:rPr lang="de-DE" sz="1400" dirty="0">
                          <a:solidFill>
                            <a:srgbClr val="002060"/>
                          </a:solidFill>
                        </a:rPr>
                        <a:t>10.15</a:t>
                      </a:r>
                    </a:p>
                  </a:txBody>
                  <a:tcPr marL="91456" marR="91456" marT="45716" marB="45716"/>
                </a:tc>
                <a:tc>
                  <a:txBody>
                    <a:bodyPr/>
                    <a:lstStyle/>
                    <a:p>
                      <a:pPr algn="r"/>
                      <a:r>
                        <a:rPr lang="de-DE" sz="1400" dirty="0">
                          <a:solidFill>
                            <a:srgbClr val="002060"/>
                          </a:solidFill>
                        </a:rPr>
                        <a:t>11.00</a:t>
                      </a:r>
                    </a:p>
                  </a:txBody>
                  <a:tcPr marL="91456" marR="91456" marT="45716" marB="45716"/>
                </a:tc>
                <a:extLst>
                  <a:ext uri="{0D108BD9-81ED-4DB2-BD59-A6C34878D82A}">
                    <a16:rowId xmlns:a16="http://schemas.microsoft.com/office/drawing/2014/main" val="10005"/>
                  </a:ext>
                </a:extLst>
              </a:tr>
              <a:tr h="386586">
                <a:tc>
                  <a:txBody>
                    <a:bodyPr/>
                    <a:lstStyle/>
                    <a:p>
                      <a:pPr algn="ctr"/>
                      <a:r>
                        <a:rPr lang="de-DE" sz="1400" dirty="0">
                          <a:solidFill>
                            <a:srgbClr val="002060"/>
                          </a:solidFill>
                        </a:rPr>
                        <a:t>4. Stunde</a:t>
                      </a:r>
                    </a:p>
                  </a:txBody>
                  <a:tcPr marL="91456" marR="91456" marT="45716" marB="45716"/>
                </a:tc>
                <a:tc>
                  <a:txBody>
                    <a:bodyPr/>
                    <a:lstStyle/>
                    <a:p>
                      <a:pPr algn="r"/>
                      <a:r>
                        <a:rPr lang="de-DE" sz="1400" dirty="0">
                          <a:solidFill>
                            <a:srgbClr val="002060"/>
                          </a:solidFill>
                        </a:rPr>
                        <a:t>11.00</a:t>
                      </a:r>
                    </a:p>
                  </a:txBody>
                  <a:tcPr marL="91456" marR="91456" marT="45716" marB="45716"/>
                </a:tc>
                <a:tc>
                  <a:txBody>
                    <a:bodyPr/>
                    <a:lstStyle/>
                    <a:p>
                      <a:pPr algn="r"/>
                      <a:r>
                        <a:rPr lang="de-DE" sz="1400" dirty="0">
                          <a:solidFill>
                            <a:srgbClr val="002060"/>
                          </a:solidFill>
                        </a:rPr>
                        <a:t>11.45</a:t>
                      </a:r>
                    </a:p>
                  </a:txBody>
                  <a:tcPr marL="91456" marR="91456" marT="45716" marB="45716"/>
                </a:tc>
                <a:extLst>
                  <a:ext uri="{0D108BD9-81ED-4DB2-BD59-A6C34878D82A}">
                    <a16:rowId xmlns:a16="http://schemas.microsoft.com/office/drawing/2014/main" val="10006"/>
                  </a:ext>
                </a:extLst>
              </a:tr>
              <a:tr h="490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002060"/>
                          </a:solidFill>
                        </a:rPr>
                        <a:t>Hofpause / Klassenpause</a:t>
                      </a:r>
                      <a:endParaRPr lang="de-DE" sz="1400" dirty="0">
                        <a:solidFill>
                          <a:srgbClr val="002060"/>
                        </a:solidFill>
                      </a:endParaRPr>
                    </a:p>
                  </a:txBody>
                  <a:tcPr marL="91456" marR="91456" marT="45716" marB="45716"/>
                </a:tc>
                <a:tc>
                  <a:txBody>
                    <a:bodyPr/>
                    <a:lstStyle/>
                    <a:p>
                      <a:pPr algn="r"/>
                      <a:r>
                        <a:rPr lang="de-DE" sz="1400" dirty="0">
                          <a:solidFill>
                            <a:srgbClr val="002060"/>
                          </a:solidFill>
                        </a:rPr>
                        <a:t>11.45</a:t>
                      </a:r>
                    </a:p>
                  </a:txBody>
                  <a:tcPr marL="91456" marR="91456" marT="45716" marB="45716"/>
                </a:tc>
                <a:tc>
                  <a:txBody>
                    <a:bodyPr/>
                    <a:lstStyle/>
                    <a:p>
                      <a:pPr algn="r"/>
                      <a:r>
                        <a:rPr lang="de-DE" sz="1400" dirty="0" smtClean="0">
                          <a:solidFill>
                            <a:srgbClr val="002060"/>
                          </a:solidFill>
                        </a:rPr>
                        <a:t>11.55</a:t>
                      </a:r>
                      <a:endParaRPr lang="de-DE" sz="1400" dirty="0">
                        <a:solidFill>
                          <a:srgbClr val="002060"/>
                        </a:solidFill>
                      </a:endParaRPr>
                    </a:p>
                  </a:txBody>
                  <a:tcPr marL="91456" marR="91456" marT="45716" marB="45716"/>
                </a:tc>
                <a:extLst>
                  <a:ext uri="{0D108BD9-81ED-4DB2-BD59-A6C34878D82A}">
                    <a16:rowId xmlns:a16="http://schemas.microsoft.com/office/drawing/2014/main" val="10007"/>
                  </a:ext>
                </a:extLst>
              </a:tr>
              <a:tr h="490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002060"/>
                          </a:solidFill>
                        </a:rPr>
                        <a:t>Klassenpause</a:t>
                      </a:r>
                      <a:r>
                        <a:rPr lang="de-DE" sz="1400" baseline="0" dirty="0" smtClean="0">
                          <a:solidFill>
                            <a:srgbClr val="002060"/>
                          </a:solidFill>
                        </a:rPr>
                        <a:t> / Hofpause</a:t>
                      </a:r>
                      <a:endParaRPr lang="de-DE" sz="1400" dirty="0">
                        <a:solidFill>
                          <a:srgbClr val="002060"/>
                        </a:solidFill>
                      </a:endParaRPr>
                    </a:p>
                  </a:txBody>
                  <a:tcPr marL="91456" marR="91456" marT="45716" marB="45716"/>
                </a:tc>
                <a:tc>
                  <a:txBody>
                    <a:bodyPr/>
                    <a:lstStyle/>
                    <a:p>
                      <a:pPr algn="r"/>
                      <a:r>
                        <a:rPr lang="de-DE" sz="1400" dirty="0" smtClean="0">
                          <a:solidFill>
                            <a:srgbClr val="002060"/>
                          </a:solidFill>
                        </a:rPr>
                        <a:t>11.55</a:t>
                      </a:r>
                      <a:endParaRPr lang="de-DE" sz="1400" dirty="0">
                        <a:solidFill>
                          <a:srgbClr val="002060"/>
                        </a:solidFill>
                      </a:endParaRPr>
                    </a:p>
                  </a:txBody>
                  <a:tcPr marL="91456" marR="91456" marT="45716" marB="45716"/>
                </a:tc>
                <a:tc>
                  <a:txBody>
                    <a:bodyPr/>
                    <a:lstStyle/>
                    <a:p>
                      <a:pPr algn="r"/>
                      <a:r>
                        <a:rPr lang="de-DE" sz="1400" dirty="0" smtClean="0">
                          <a:solidFill>
                            <a:srgbClr val="002060"/>
                          </a:solidFill>
                        </a:rPr>
                        <a:t>12.05</a:t>
                      </a:r>
                      <a:endParaRPr lang="de-DE" sz="1400" dirty="0">
                        <a:solidFill>
                          <a:srgbClr val="002060"/>
                        </a:solidFill>
                      </a:endParaRPr>
                    </a:p>
                  </a:txBody>
                  <a:tcPr marL="91456" marR="91456" marT="45716" marB="45716"/>
                </a:tc>
                <a:extLst>
                  <a:ext uri="{0D108BD9-81ED-4DB2-BD59-A6C34878D82A}">
                    <a16:rowId xmlns:a16="http://schemas.microsoft.com/office/drawing/2014/main" val="172174857"/>
                  </a:ext>
                </a:extLst>
              </a:tr>
              <a:tr h="386586">
                <a:tc>
                  <a:txBody>
                    <a:bodyPr/>
                    <a:lstStyle/>
                    <a:p>
                      <a:pPr algn="ctr"/>
                      <a:r>
                        <a:rPr lang="de-DE" sz="1400" dirty="0">
                          <a:solidFill>
                            <a:srgbClr val="002060"/>
                          </a:solidFill>
                        </a:rPr>
                        <a:t>5. Stunde</a:t>
                      </a:r>
                    </a:p>
                  </a:txBody>
                  <a:tcPr marL="91456" marR="91456" marT="45716" marB="45716"/>
                </a:tc>
                <a:tc>
                  <a:txBody>
                    <a:bodyPr/>
                    <a:lstStyle/>
                    <a:p>
                      <a:pPr algn="r"/>
                      <a:r>
                        <a:rPr lang="de-DE" sz="1400" dirty="0" smtClean="0">
                          <a:solidFill>
                            <a:srgbClr val="002060"/>
                          </a:solidFill>
                        </a:rPr>
                        <a:t>12.05</a:t>
                      </a:r>
                      <a:endParaRPr lang="de-DE" sz="1400" dirty="0">
                        <a:solidFill>
                          <a:srgbClr val="002060"/>
                        </a:solidFill>
                      </a:endParaRPr>
                    </a:p>
                  </a:txBody>
                  <a:tcPr marL="91456" marR="91456" marT="45716" marB="45716"/>
                </a:tc>
                <a:tc>
                  <a:txBody>
                    <a:bodyPr/>
                    <a:lstStyle/>
                    <a:p>
                      <a:pPr algn="r"/>
                      <a:r>
                        <a:rPr lang="de-DE" sz="1400" dirty="0" smtClean="0">
                          <a:solidFill>
                            <a:srgbClr val="002060"/>
                          </a:solidFill>
                        </a:rPr>
                        <a:t>12.50</a:t>
                      </a:r>
                      <a:endParaRPr lang="de-DE" sz="1400" dirty="0">
                        <a:solidFill>
                          <a:srgbClr val="002060"/>
                        </a:solidFill>
                      </a:endParaRPr>
                    </a:p>
                  </a:txBody>
                  <a:tcPr marL="91456" marR="91456" marT="45716" marB="45716"/>
                </a:tc>
                <a:extLst>
                  <a:ext uri="{0D108BD9-81ED-4DB2-BD59-A6C34878D82A}">
                    <a16:rowId xmlns:a16="http://schemas.microsoft.com/office/drawing/2014/main" val="10008"/>
                  </a:ext>
                </a:extLst>
              </a:tr>
              <a:tr h="386586">
                <a:tc>
                  <a:txBody>
                    <a:bodyPr/>
                    <a:lstStyle/>
                    <a:p>
                      <a:pPr algn="ctr"/>
                      <a:r>
                        <a:rPr lang="de-DE" sz="1400" dirty="0">
                          <a:solidFill>
                            <a:srgbClr val="002060"/>
                          </a:solidFill>
                        </a:rPr>
                        <a:t>6. Stunde</a:t>
                      </a:r>
                    </a:p>
                  </a:txBody>
                  <a:tcPr marL="91456" marR="91456" marT="45716" marB="45716"/>
                </a:tc>
                <a:tc>
                  <a:txBody>
                    <a:bodyPr/>
                    <a:lstStyle/>
                    <a:p>
                      <a:pPr algn="r"/>
                      <a:r>
                        <a:rPr lang="de-DE" sz="1400" dirty="0" smtClean="0">
                          <a:solidFill>
                            <a:srgbClr val="002060"/>
                          </a:solidFill>
                        </a:rPr>
                        <a:t>12.50</a:t>
                      </a:r>
                      <a:endParaRPr lang="de-DE" sz="1400" dirty="0">
                        <a:solidFill>
                          <a:srgbClr val="002060"/>
                        </a:solidFill>
                      </a:endParaRPr>
                    </a:p>
                  </a:txBody>
                  <a:tcPr marL="91456" marR="91456" marT="45716" marB="45716"/>
                </a:tc>
                <a:tc>
                  <a:txBody>
                    <a:bodyPr/>
                    <a:lstStyle/>
                    <a:p>
                      <a:pPr algn="r"/>
                      <a:r>
                        <a:rPr lang="de-DE" sz="1400" dirty="0" smtClean="0">
                          <a:solidFill>
                            <a:srgbClr val="002060"/>
                          </a:solidFill>
                        </a:rPr>
                        <a:t>13.35</a:t>
                      </a:r>
                      <a:endParaRPr lang="de-DE" sz="1400" dirty="0">
                        <a:solidFill>
                          <a:srgbClr val="002060"/>
                        </a:solidFill>
                      </a:endParaRPr>
                    </a:p>
                  </a:txBody>
                  <a:tcPr marL="91456" marR="91456" marT="45716" marB="45716"/>
                </a:tc>
                <a:extLst>
                  <a:ext uri="{0D108BD9-81ED-4DB2-BD59-A6C34878D82A}">
                    <a16:rowId xmlns:a16="http://schemas.microsoft.com/office/drawing/2014/main" val="10009"/>
                  </a:ext>
                </a:extLst>
              </a:tr>
            </a:tbl>
          </a:graphicData>
        </a:graphic>
      </p:graphicFrame>
      <p:sp>
        <p:nvSpPr>
          <p:cNvPr id="5" name="Textfeld 4">
            <a:extLst>
              <a:ext uri="{FF2B5EF4-FFF2-40B4-BE49-F238E27FC236}">
                <a16:creationId xmlns:a16="http://schemas.microsoft.com/office/drawing/2014/main" id="{E86AE613-19CB-41B1-A374-58752CF56299}"/>
              </a:ext>
            </a:extLst>
          </p:cNvPr>
          <p:cNvSpPr txBox="1">
            <a:spLocks noChangeArrowheads="1"/>
          </p:cNvSpPr>
          <p:nvPr/>
        </p:nvSpPr>
        <p:spPr bwMode="auto">
          <a:xfrm>
            <a:off x="729951" y="418736"/>
            <a:ext cx="7315199" cy="4585871"/>
          </a:xfrm>
          <a:prstGeom prst="rect">
            <a:avLst/>
          </a:prstGeom>
          <a:noFill/>
          <a:ln w="9525">
            <a:noFill/>
            <a:miter lim="800000"/>
            <a:headEnd/>
            <a:tailEnd/>
          </a:ln>
        </p:spPr>
        <p:txBody>
          <a:bodyPr wrap="square">
            <a:spAutoFit/>
          </a:bodyPr>
          <a:lstStyle/>
          <a:p>
            <a:pPr indent="1588">
              <a:defRPr/>
            </a:pPr>
            <a:r>
              <a:rPr lang="de-DE" sz="2400" b="1" u="sng" dirty="0" smtClean="0">
                <a:solidFill>
                  <a:srgbClr val="92D050"/>
                </a:solidFill>
              </a:rPr>
              <a:t>Unser </a:t>
            </a:r>
            <a:r>
              <a:rPr lang="de-DE" sz="2400" b="1" u="sng" dirty="0" smtClean="0">
                <a:solidFill>
                  <a:srgbClr val="92D050"/>
                </a:solidFill>
              </a:rPr>
              <a:t>Schultag</a:t>
            </a:r>
          </a:p>
          <a:p>
            <a:pPr indent="1588">
              <a:defRPr/>
            </a:pPr>
            <a:endParaRPr lang="de-DE" sz="800" b="1" u="sng" dirty="0" smtClean="0">
              <a:solidFill>
                <a:srgbClr val="92D050"/>
              </a:solidFill>
            </a:endParaRPr>
          </a:p>
          <a:p>
            <a:pPr indent="1588">
              <a:defRPr/>
            </a:pPr>
            <a:r>
              <a:rPr lang="de-DE" sz="1600" b="1" dirty="0" smtClean="0">
                <a:solidFill>
                  <a:srgbClr val="002060"/>
                </a:solidFill>
                <a:latin typeface="Arial" charset="0"/>
                <a:cs typeface="Arial" charset="0"/>
              </a:rPr>
              <a:t>Offener </a:t>
            </a:r>
            <a:r>
              <a:rPr lang="de-DE" sz="1600" b="1" dirty="0">
                <a:solidFill>
                  <a:srgbClr val="002060"/>
                </a:solidFill>
                <a:latin typeface="Arial" charset="0"/>
                <a:cs typeface="Arial" charset="0"/>
              </a:rPr>
              <a:t>Anfang an der Uhrschule: </a:t>
            </a:r>
            <a:r>
              <a:rPr lang="de-DE" sz="1600" dirty="0">
                <a:solidFill>
                  <a:srgbClr val="002060"/>
                </a:solidFill>
                <a:latin typeface="Arial" charset="0"/>
                <a:cs typeface="Arial" charset="0"/>
              </a:rPr>
              <a:t>Die Kinder kommen zwischen </a:t>
            </a:r>
            <a:r>
              <a:rPr lang="de-DE" sz="1600" dirty="0" smtClean="0">
                <a:solidFill>
                  <a:srgbClr val="002060"/>
                </a:solidFill>
                <a:latin typeface="Arial" charset="0"/>
                <a:cs typeface="Arial" charset="0"/>
              </a:rPr>
              <a:t>8.00 </a:t>
            </a:r>
            <a:r>
              <a:rPr lang="de-DE" sz="1600" dirty="0">
                <a:solidFill>
                  <a:srgbClr val="002060"/>
                </a:solidFill>
                <a:latin typeface="Arial" charset="0"/>
                <a:cs typeface="Arial" charset="0"/>
              </a:rPr>
              <a:t>und 8.10 Uhr in ihren Klassenraum. </a:t>
            </a:r>
            <a:r>
              <a:rPr lang="de-DE" sz="1600" dirty="0" smtClean="0">
                <a:solidFill>
                  <a:srgbClr val="002060"/>
                </a:solidFill>
                <a:latin typeface="Arial" charset="0"/>
                <a:cs typeface="Arial" charset="0"/>
              </a:rPr>
              <a:t>Zum </a:t>
            </a:r>
            <a:r>
              <a:rPr lang="de-DE" sz="1600" dirty="0">
                <a:solidFill>
                  <a:srgbClr val="002060"/>
                </a:solidFill>
                <a:latin typeface="Arial" charset="0"/>
                <a:cs typeface="Arial" charset="0"/>
              </a:rPr>
              <a:t>Stundenbeginn sind die Kinder schon „angekommen“ und startklar für den Unterricht. </a:t>
            </a:r>
            <a:r>
              <a:rPr lang="de-DE" sz="1600" dirty="0" smtClean="0">
                <a:solidFill>
                  <a:srgbClr val="002060"/>
                </a:solidFill>
                <a:latin typeface="Arial" charset="0"/>
                <a:cs typeface="Arial" charset="0"/>
              </a:rPr>
              <a:t>Die Kinder sollen bitte wirklich erst gegen 8.00 Uhr an der Schule ankommen, da es keine beaufsichtigte Spielzeit auf dem Schulhof vor 8.00 Uhr gibt.</a:t>
            </a:r>
            <a:endParaRPr lang="de-DE" sz="1600" dirty="0">
              <a:solidFill>
                <a:srgbClr val="002060"/>
              </a:solidFill>
              <a:latin typeface="Arial" charset="0"/>
              <a:cs typeface="Arial" charset="0"/>
            </a:endParaRPr>
          </a:p>
          <a:p>
            <a:pPr indent="1588">
              <a:defRPr/>
            </a:pPr>
            <a:endParaRPr lang="de-DE" sz="1600" dirty="0">
              <a:solidFill>
                <a:srgbClr val="002060"/>
              </a:solidFill>
              <a:latin typeface="Arial" charset="0"/>
              <a:cs typeface="Arial" charset="0"/>
            </a:endParaRPr>
          </a:p>
          <a:p>
            <a:pPr>
              <a:defRPr/>
            </a:pPr>
            <a:r>
              <a:rPr lang="de-DE" sz="1600" b="1" dirty="0">
                <a:solidFill>
                  <a:srgbClr val="002060"/>
                </a:solidFill>
                <a:latin typeface="Arial" charset="0"/>
                <a:cs typeface="Arial" charset="0"/>
              </a:rPr>
              <a:t>Konzept der versetzten </a:t>
            </a:r>
            <a:r>
              <a:rPr lang="de-DE" sz="1600" b="1" dirty="0" smtClean="0">
                <a:solidFill>
                  <a:srgbClr val="002060"/>
                </a:solidFill>
                <a:latin typeface="Arial" charset="0"/>
                <a:cs typeface="Arial" charset="0"/>
              </a:rPr>
              <a:t>Pausen:</a:t>
            </a:r>
            <a:endParaRPr lang="de-DE" sz="1600" b="1" dirty="0">
              <a:solidFill>
                <a:srgbClr val="002060"/>
              </a:solidFill>
              <a:latin typeface="Arial" charset="0"/>
              <a:cs typeface="Arial" charset="0"/>
            </a:endParaRPr>
          </a:p>
          <a:p>
            <a:pPr>
              <a:defRPr/>
            </a:pPr>
            <a:r>
              <a:rPr lang="de-DE" sz="1600" dirty="0">
                <a:solidFill>
                  <a:srgbClr val="002060"/>
                </a:solidFill>
                <a:latin typeface="Arial" charset="0"/>
                <a:cs typeface="Arial" charset="0"/>
              </a:rPr>
              <a:t>Auch schon vor Corona ermöglichten wir den Kindern mehr Freiraum und Spielmöglichkeiten durch versetzte Pausen der Jahrgangstufen. So spielten z.B. die Zweit- und Viertklässler sowie die Erst- und Drittklässler zusammen. </a:t>
            </a:r>
            <a:r>
              <a:rPr lang="de-DE" sz="1600" dirty="0" smtClean="0">
                <a:solidFill>
                  <a:srgbClr val="002060"/>
                </a:solidFill>
                <a:latin typeface="Arial" charset="0"/>
                <a:cs typeface="Arial" charset="0"/>
              </a:rPr>
              <a:t>Die Hofpausen finden versetzt statt, so dass die Anzahl der Kinder auf dem Schulhof reduziert ist.</a:t>
            </a:r>
            <a:endParaRPr lang="de-DE" sz="1600" dirty="0">
              <a:solidFill>
                <a:srgbClr val="002060"/>
              </a:solidFill>
              <a:latin typeface="Arial" charset="0"/>
              <a:cs typeface="Arial" charset="0"/>
            </a:endParaRPr>
          </a:p>
          <a:p>
            <a:pPr>
              <a:defRPr/>
            </a:pPr>
            <a:endParaRPr lang="de-DE" sz="1600" dirty="0">
              <a:solidFill>
                <a:srgbClr val="002060"/>
              </a:solidFill>
              <a:latin typeface="Arial" charset="0"/>
              <a:cs typeface="Arial" charset="0"/>
            </a:endParaRPr>
          </a:p>
          <a:p>
            <a:pPr>
              <a:defRPr/>
            </a:pPr>
            <a:r>
              <a:rPr lang="de-DE" sz="1600" dirty="0">
                <a:latin typeface="Arial" charset="0"/>
                <a:cs typeface="Arial" charset="0"/>
              </a:rPr>
              <a:t>.</a:t>
            </a:r>
          </a:p>
          <a:p>
            <a:pPr indent="1588">
              <a:defRPr/>
            </a:pPr>
            <a:endParaRPr lang="de-DE" dirty="0">
              <a:latin typeface="Arial" charset="0"/>
              <a:cs typeface="Arial" charset="0"/>
            </a:endParaRPr>
          </a:p>
          <a:p>
            <a:pPr indent="1588">
              <a:defRPr/>
            </a:pPr>
            <a:endParaRPr lang="de-DE" dirty="0">
              <a:latin typeface="Arial" charset="0"/>
              <a:cs typeface="Arial" charset="0"/>
            </a:endParaRPr>
          </a:p>
        </p:txBody>
      </p:sp>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Textfeld 1"/>
          <p:cNvSpPr txBox="1"/>
          <p:nvPr/>
        </p:nvSpPr>
        <p:spPr>
          <a:xfrm>
            <a:off x="8103164" y="942932"/>
            <a:ext cx="2640169" cy="338554"/>
          </a:xfrm>
          <a:prstGeom prst="rect">
            <a:avLst/>
          </a:prstGeom>
          <a:noFill/>
        </p:spPr>
        <p:txBody>
          <a:bodyPr wrap="square" rtlCol="0">
            <a:spAutoFit/>
          </a:bodyPr>
          <a:lstStyle/>
          <a:p>
            <a:r>
              <a:rPr lang="de-DE" sz="1600" dirty="0">
                <a:solidFill>
                  <a:srgbClr val="002060"/>
                </a:solidFill>
              </a:rPr>
              <a:t>Beispiel eines Tagesplanes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29" y="3909248"/>
            <a:ext cx="3272571" cy="245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680" y="3909248"/>
            <a:ext cx="3237389" cy="242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81612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86AE613-19CB-41B1-A374-58752CF56299}"/>
              </a:ext>
            </a:extLst>
          </p:cNvPr>
          <p:cNvSpPr txBox="1">
            <a:spLocks noChangeArrowheads="1"/>
          </p:cNvSpPr>
          <p:nvPr/>
        </p:nvSpPr>
        <p:spPr bwMode="auto">
          <a:xfrm>
            <a:off x="729951" y="418736"/>
            <a:ext cx="10608609" cy="4462760"/>
          </a:xfrm>
          <a:prstGeom prst="rect">
            <a:avLst/>
          </a:prstGeom>
          <a:noFill/>
          <a:ln w="9525">
            <a:noFill/>
            <a:miter lim="800000"/>
            <a:headEnd/>
            <a:tailEnd/>
          </a:ln>
        </p:spPr>
        <p:txBody>
          <a:bodyPr wrap="square">
            <a:spAutoFit/>
          </a:bodyPr>
          <a:lstStyle/>
          <a:p>
            <a:pPr indent="1588">
              <a:defRPr/>
            </a:pPr>
            <a:r>
              <a:rPr lang="de-DE" sz="2400" b="1" u="sng" dirty="0" smtClean="0">
                <a:solidFill>
                  <a:srgbClr val="92D050"/>
                </a:solidFill>
              </a:rPr>
              <a:t>Unser Schultag</a:t>
            </a:r>
          </a:p>
          <a:p>
            <a:pPr indent="1588">
              <a:defRPr/>
            </a:pPr>
            <a:endParaRPr lang="de-DE" sz="1600" dirty="0">
              <a:solidFill>
                <a:srgbClr val="002060"/>
              </a:solidFill>
              <a:latin typeface="Arial" charset="0"/>
              <a:cs typeface="Arial" charset="0"/>
            </a:endParaRPr>
          </a:p>
          <a:p>
            <a:pPr>
              <a:defRPr/>
            </a:pPr>
            <a:r>
              <a:rPr lang="de-DE" sz="1600" b="1" dirty="0">
                <a:solidFill>
                  <a:srgbClr val="002060"/>
                </a:solidFill>
                <a:latin typeface="Arial" charset="0"/>
                <a:cs typeface="Arial" charset="0"/>
              </a:rPr>
              <a:t>Konzept der </a:t>
            </a:r>
            <a:r>
              <a:rPr lang="de-DE" sz="1600" b="1" dirty="0" smtClean="0">
                <a:solidFill>
                  <a:srgbClr val="002060"/>
                </a:solidFill>
                <a:latin typeface="Arial" charset="0"/>
                <a:cs typeface="Arial" charset="0"/>
              </a:rPr>
              <a:t>Entspannungspause:</a:t>
            </a:r>
            <a:endParaRPr lang="de-DE" sz="1600" b="1" dirty="0">
              <a:solidFill>
                <a:srgbClr val="002060"/>
              </a:solidFill>
              <a:latin typeface="Arial" charset="0"/>
              <a:cs typeface="Arial" charset="0"/>
            </a:endParaRPr>
          </a:p>
          <a:p>
            <a:pPr algn="just">
              <a:defRPr/>
            </a:pPr>
            <a:r>
              <a:rPr lang="de-DE" sz="1600" dirty="0">
                <a:solidFill>
                  <a:srgbClr val="002060"/>
                </a:solidFill>
              </a:rPr>
              <a:t>An vier Tagen die Woche bietet unsere Schulsozialarbeiterin Frau </a:t>
            </a:r>
            <a:r>
              <a:rPr lang="de-DE" sz="1600" dirty="0" err="1">
                <a:solidFill>
                  <a:srgbClr val="002060"/>
                </a:solidFill>
              </a:rPr>
              <a:t>Leygraf</a:t>
            </a:r>
            <a:r>
              <a:rPr lang="de-DE" sz="1600" dirty="0">
                <a:solidFill>
                  <a:srgbClr val="002060"/>
                </a:solidFill>
              </a:rPr>
              <a:t> eine Entspannungspause als Alternative zur klassischen Hofpause an. Die Kinder haben bei diesem freiwilligen Angebot die Möglichkeiten verschiedene Entspannungsübungen wie Traumreisen oder Yoga zu erproben</a:t>
            </a:r>
            <a:r>
              <a:rPr lang="de-DE" sz="1600" dirty="0" smtClean="0">
                <a:solidFill>
                  <a:srgbClr val="002060"/>
                </a:solidFill>
              </a:rPr>
              <a:t>.</a:t>
            </a:r>
          </a:p>
          <a:p>
            <a:pPr algn="just">
              <a:defRPr/>
            </a:pPr>
            <a:endParaRPr lang="de-DE" sz="1600" dirty="0">
              <a:solidFill>
                <a:srgbClr val="002060"/>
              </a:solidFill>
              <a:latin typeface="Arial" charset="0"/>
              <a:cs typeface="Arial" charset="0"/>
            </a:endParaRPr>
          </a:p>
          <a:p>
            <a:pPr algn="just">
              <a:defRPr/>
            </a:pPr>
            <a:r>
              <a:rPr lang="de-DE" sz="1600" b="1" dirty="0" smtClean="0">
                <a:solidFill>
                  <a:srgbClr val="002060"/>
                </a:solidFill>
                <a:latin typeface="Arial" charset="0"/>
                <a:cs typeface="Arial" charset="0"/>
              </a:rPr>
              <a:t>Streitschlichterausbildung:</a:t>
            </a:r>
          </a:p>
          <a:p>
            <a:pPr algn="just"/>
            <a:r>
              <a:rPr lang="de-DE" sz="1600" dirty="0" smtClean="0">
                <a:solidFill>
                  <a:srgbClr val="002060"/>
                </a:solidFill>
              </a:rPr>
              <a:t>Seit </a:t>
            </a:r>
            <a:r>
              <a:rPr lang="de-DE" sz="1600" dirty="0">
                <a:solidFill>
                  <a:srgbClr val="002060"/>
                </a:solidFill>
              </a:rPr>
              <a:t>dem Schuljahr 2023/24 bilden wir an der GGS Uhrschule wieder Streitschlichter aus. Die Aufgabe von Streitschlichterinnen und Streitschlichtern ist es dafür zu sorgen, dass die Klärung eines Konfliktes fair abläuft und Hilfestellung bei der Suche nach einer Lösung gegeben wird.  </a:t>
            </a:r>
          </a:p>
          <a:p>
            <a:pPr algn="just"/>
            <a:r>
              <a:rPr lang="de-DE" sz="1600" dirty="0">
                <a:solidFill>
                  <a:srgbClr val="002060"/>
                </a:solidFill>
              </a:rPr>
              <a:t>Um Streitschlichterin oder Streitschlichter zu werden, durchlaufen die Kinder eine Ausbildung. Die Ausbildung findet jeden Mittwoch von 12.50 bis 13.35 Uhr statt und wird betreut durch unsere Schulsozialarbeiterin Frau </a:t>
            </a:r>
            <a:r>
              <a:rPr lang="de-DE" sz="1600" dirty="0" err="1">
                <a:solidFill>
                  <a:srgbClr val="002060"/>
                </a:solidFill>
              </a:rPr>
              <a:t>Leygraf</a:t>
            </a:r>
            <a:r>
              <a:rPr lang="de-DE" sz="1600" dirty="0">
                <a:solidFill>
                  <a:srgbClr val="002060"/>
                </a:solidFill>
              </a:rPr>
              <a:t>. </a:t>
            </a:r>
          </a:p>
          <a:p>
            <a:pPr algn="just"/>
            <a:r>
              <a:rPr lang="de-DE" sz="1600" dirty="0" smtClean="0">
                <a:solidFill>
                  <a:srgbClr val="002060"/>
                </a:solidFill>
              </a:rPr>
              <a:t>In </a:t>
            </a:r>
            <a:r>
              <a:rPr lang="de-DE" sz="1600" dirty="0">
                <a:solidFill>
                  <a:srgbClr val="002060"/>
                </a:solidFill>
              </a:rPr>
              <a:t>den Hofpausen sind die Streitschlichterinnen und Streitschlichter an ihren roten Westen leicht zu erkennen. Gerne können Sie als Eltern Ihre Kinder dazu ermutigen Hilfe bei den Streitschlichtern zu suchen. </a:t>
            </a:r>
          </a:p>
          <a:p>
            <a:pPr>
              <a:defRPr/>
            </a:pPr>
            <a:endParaRPr lang="de-DE" dirty="0">
              <a:latin typeface="Arial" charset="0"/>
              <a:cs typeface="Arial" charset="0"/>
            </a:endParaRPr>
          </a:p>
          <a:p>
            <a:pPr indent="1588">
              <a:defRPr/>
            </a:pPr>
            <a:endParaRPr lang="de-DE" dirty="0">
              <a:latin typeface="Arial" charset="0"/>
              <a:cs typeface="Arial" charset="0"/>
            </a:endParaRPr>
          </a:p>
        </p:txBody>
      </p:sp>
      <p:pic>
        <p:nvPicPr>
          <p:cNvPr id="7" name="Grafik 6"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2" name="Textfeld 1"/>
          <p:cNvSpPr txBox="1"/>
          <p:nvPr/>
        </p:nvSpPr>
        <p:spPr>
          <a:xfrm>
            <a:off x="8103164" y="942932"/>
            <a:ext cx="2640169" cy="338554"/>
          </a:xfrm>
          <a:prstGeom prst="rect">
            <a:avLst/>
          </a:prstGeom>
          <a:noFill/>
        </p:spPr>
        <p:txBody>
          <a:bodyPr wrap="square" rtlCol="0">
            <a:spAutoFit/>
          </a:bodyPr>
          <a:lstStyle/>
          <a:p>
            <a:endParaRPr lang="de-DE" sz="1600" dirty="0">
              <a:solidFill>
                <a:srgbClr val="00206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09788" y="4344684"/>
            <a:ext cx="4098515" cy="18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68374" y="4344684"/>
            <a:ext cx="3365334" cy="18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907001"/>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hrschule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334" y="0"/>
            <a:ext cx="1448666" cy="1281486"/>
          </a:xfrm>
          <a:prstGeom prst="rect">
            <a:avLst/>
          </a:prstGeom>
          <a:noFill/>
          <a:ln>
            <a:noFill/>
          </a:ln>
        </p:spPr>
      </p:pic>
      <p:sp>
        <p:nvSpPr>
          <p:cNvPr id="3" name="Textfeld 2"/>
          <p:cNvSpPr txBox="1"/>
          <p:nvPr/>
        </p:nvSpPr>
        <p:spPr>
          <a:xfrm>
            <a:off x="1012329" y="588870"/>
            <a:ext cx="3865418" cy="461665"/>
          </a:xfrm>
          <a:prstGeom prst="rect">
            <a:avLst/>
          </a:prstGeom>
          <a:noFill/>
        </p:spPr>
        <p:txBody>
          <a:bodyPr wrap="square" rtlCol="0">
            <a:spAutoFit/>
          </a:bodyPr>
          <a:lstStyle/>
          <a:p>
            <a:r>
              <a:rPr lang="de-DE" sz="2400" b="1" u="sng" dirty="0" smtClean="0">
                <a:solidFill>
                  <a:srgbClr val="92D050"/>
                </a:solidFill>
              </a:rPr>
              <a:t>Unser Außengelände</a:t>
            </a:r>
            <a:endParaRPr lang="de-DE" sz="2400" b="1" u="sng" dirty="0">
              <a:solidFill>
                <a:srgbClr val="92D050"/>
              </a:solidFill>
            </a:endParaRPr>
          </a:p>
        </p:txBody>
      </p:sp>
      <p:sp>
        <p:nvSpPr>
          <p:cNvPr id="4" name="Textfeld 3">
            <a:extLst>
              <a:ext uri="{FF2B5EF4-FFF2-40B4-BE49-F238E27FC236}">
                <a16:creationId xmlns:a16="http://schemas.microsoft.com/office/drawing/2014/main" id="{5CE481C7-8461-4F20-8B63-E04274638036}"/>
              </a:ext>
            </a:extLst>
          </p:cNvPr>
          <p:cNvSpPr txBox="1">
            <a:spLocks noChangeArrowheads="1"/>
          </p:cNvSpPr>
          <p:nvPr/>
        </p:nvSpPr>
        <p:spPr bwMode="auto">
          <a:xfrm>
            <a:off x="1012329" y="1174280"/>
            <a:ext cx="45878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Auf unserem Schulhof haben wir ein </a:t>
            </a:r>
            <a:r>
              <a:rPr lang="de-DE" altLang="de-DE" sz="1500" b="1" dirty="0" smtClean="0">
                <a:solidFill>
                  <a:srgbClr val="002060"/>
                </a:solidFill>
              </a:rPr>
              <a:t>Fußballfeld</a:t>
            </a:r>
            <a:r>
              <a:rPr lang="de-DE" altLang="de-DE" sz="1500" dirty="0" smtClean="0">
                <a:solidFill>
                  <a:srgbClr val="002060"/>
                </a:solidFill>
              </a:rPr>
              <a:t>, </a:t>
            </a:r>
            <a:r>
              <a:rPr lang="de-DE" altLang="de-DE" sz="1500" b="1" dirty="0" smtClean="0">
                <a:solidFill>
                  <a:srgbClr val="002060"/>
                </a:solidFill>
              </a:rPr>
              <a:t>Sitzgelegenheiten</a:t>
            </a:r>
            <a:r>
              <a:rPr lang="de-DE" altLang="de-DE" sz="1500" dirty="0" smtClean="0">
                <a:solidFill>
                  <a:srgbClr val="002060"/>
                </a:solidFill>
              </a:rPr>
              <a:t>, mehrere </a:t>
            </a:r>
            <a:r>
              <a:rPr lang="de-DE" altLang="de-DE" sz="1500" b="1" dirty="0" smtClean="0">
                <a:solidFill>
                  <a:srgbClr val="002060"/>
                </a:solidFill>
              </a:rPr>
              <a:t>Tischtennisplatten</a:t>
            </a:r>
            <a:r>
              <a:rPr lang="de-DE" altLang="de-DE" sz="1500" dirty="0" smtClean="0">
                <a:solidFill>
                  <a:srgbClr val="002060"/>
                </a:solidFill>
              </a:rPr>
              <a:t>, ein </a:t>
            </a:r>
            <a:r>
              <a:rPr lang="de-DE" altLang="de-DE" sz="1500" b="1" dirty="0" smtClean="0">
                <a:solidFill>
                  <a:srgbClr val="002060"/>
                </a:solidFill>
              </a:rPr>
              <a:t>Klettergerüst</a:t>
            </a:r>
            <a:r>
              <a:rPr lang="de-DE" altLang="de-DE" sz="1500" dirty="0" smtClean="0">
                <a:solidFill>
                  <a:srgbClr val="002060"/>
                </a:solidFill>
              </a:rPr>
              <a:t>, </a:t>
            </a:r>
            <a:r>
              <a:rPr lang="de-DE" altLang="de-DE" sz="1500" b="1" dirty="0" smtClean="0">
                <a:solidFill>
                  <a:srgbClr val="002060"/>
                </a:solidFill>
              </a:rPr>
              <a:t>Turnstangen</a:t>
            </a:r>
            <a:r>
              <a:rPr lang="de-DE" altLang="de-DE" sz="1500" dirty="0" smtClean="0">
                <a:solidFill>
                  <a:srgbClr val="002060"/>
                </a:solidFill>
              </a:rPr>
              <a:t> und </a:t>
            </a:r>
            <a:r>
              <a:rPr lang="de-DE" altLang="de-DE" sz="1500" b="1" dirty="0" smtClean="0">
                <a:solidFill>
                  <a:srgbClr val="002060"/>
                </a:solidFill>
              </a:rPr>
              <a:t>Balanciermöglichkeiten</a:t>
            </a:r>
            <a:r>
              <a:rPr lang="de-DE" altLang="de-DE" sz="1500" dirty="0" smtClean="0">
                <a:solidFill>
                  <a:srgbClr val="002060"/>
                </a:solidFill>
              </a:rPr>
              <a:t>. </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88471" y="505489"/>
            <a:ext cx="749273" cy="561955"/>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62036" y="984247"/>
            <a:ext cx="1585385" cy="1189039"/>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38783" y="984247"/>
            <a:ext cx="1585386" cy="1189039"/>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32899" y="984247"/>
            <a:ext cx="1596461" cy="1197346"/>
          </a:xfrm>
          <a:prstGeom prst="rect">
            <a:avLst/>
          </a:prstGeom>
        </p:spPr>
      </p:pic>
      <p:sp>
        <p:nvSpPr>
          <p:cNvPr id="9" name="Textfeld 8">
            <a:extLst>
              <a:ext uri="{FF2B5EF4-FFF2-40B4-BE49-F238E27FC236}">
                <a16:creationId xmlns:a16="http://schemas.microsoft.com/office/drawing/2014/main" id="{5CE481C7-8461-4F20-8B63-E04274638036}"/>
              </a:ext>
            </a:extLst>
          </p:cNvPr>
          <p:cNvSpPr txBox="1">
            <a:spLocks noChangeArrowheads="1"/>
          </p:cNvSpPr>
          <p:nvPr/>
        </p:nvSpPr>
        <p:spPr bwMode="auto">
          <a:xfrm>
            <a:off x="3406960" y="2318536"/>
            <a:ext cx="741720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Unser </a:t>
            </a:r>
            <a:r>
              <a:rPr lang="de-DE" altLang="de-DE" sz="1500" b="1" dirty="0" smtClean="0">
                <a:solidFill>
                  <a:srgbClr val="002060"/>
                </a:solidFill>
              </a:rPr>
              <a:t>Spielzeugcontainer</a:t>
            </a:r>
            <a:r>
              <a:rPr lang="de-DE" altLang="de-DE" sz="1500" dirty="0" smtClean="0">
                <a:solidFill>
                  <a:srgbClr val="002060"/>
                </a:solidFill>
              </a:rPr>
              <a:t>, der von Uhrschulkindern gemeinsam mit Jugendlichen künstlerisch gestaltet wurde, beinhaltet unterschiedliches </a:t>
            </a:r>
            <a:r>
              <a:rPr lang="de-DE" altLang="de-DE" sz="1500" b="1" dirty="0" smtClean="0">
                <a:solidFill>
                  <a:srgbClr val="002060"/>
                </a:solidFill>
              </a:rPr>
              <a:t>Bewegungs</a:t>
            </a:r>
            <a:r>
              <a:rPr lang="de-DE" altLang="de-DE" sz="1500" b="1" dirty="0" smtClean="0">
                <a:solidFill>
                  <a:srgbClr val="002060"/>
                </a:solidFill>
              </a:rPr>
              <a:t>spielzeug</a:t>
            </a:r>
            <a:r>
              <a:rPr lang="de-DE" altLang="de-DE" sz="1500" dirty="0" smtClean="0">
                <a:solidFill>
                  <a:srgbClr val="002060"/>
                </a:solidFill>
              </a:rPr>
              <a:t>, wie z.B. Bälle, Reifen, Seilchen, Fahrräder, Roller, Pedalos</a:t>
            </a:r>
            <a:r>
              <a:rPr lang="de-DE" altLang="de-DE" sz="1500" dirty="0">
                <a:solidFill>
                  <a:srgbClr val="002060"/>
                </a:solidFill>
              </a:rPr>
              <a:t> </a:t>
            </a:r>
            <a:r>
              <a:rPr lang="de-DE" altLang="de-DE" sz="1500" dirty="0" smtClean="0">
                <a:solidFill>
                  <a:srgbClr val="002060"/>
                </a:solidFill>
              </a:rPr>
              <a:t>und vieles mehr.</a:t>
            </a:r>
          </a:p>
        </p:txBody>
      </p:sp>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298462" y="3468045"/>
            <a:ext cx="1888679" cy="1416509"/>
          </a:xfrm>
          <a:prstGeom prst="rect">
            <a:avLst/>
          </a:prstGeom>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735" y="2495578"/>
            <a:ext cx="2024899" cy="2699865"/>
          </a:xfrm>
          <a:prstGeom prst="rect">
            <a:avLst/>
          </a:prstGeom>
        </p:spPr>
      </p:pic>
      <p:sp>
        <p:nvSpPr>
          <p:cNvPr id="22" name="Textfeld 21">
            <a:extLst>
              <a:ext uri="{FF2B5EF4-FFF2-40B4-BE49-F238E27FC236}">
                <a16:creationId xmlns:a16="http://schemas.microsoft.com/office/drawing/2014/main" id="{5CE481C7-8461-4F20-8B63-E04274638036}"/>
              </a:ext>
            </a:extLst>
          </p:cNvPr>
          <p:cNvSpPr txBox="1">
            <a:spLocks noChangeArrowheads="1"/>
          </p:cNvSpPr>
          <p:nvPr/>
        </p:nvSpPr>
        <p:spPr bwMode="auto">
          <a:xfrm>
            <a:off x="5157949" y="3231334"/>
            <a:ext cx="566622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b="1" dirty="0" smtClean="0">
                <a:solidFill>
                  <a:srgbClr val="002060"/>
                </a:solidFill>
              </a:rPr>
              <a:t>Fußballtore</a:t>
            </a:r>
            <a:r>
              <a:rPr lang="de-DE" altLang="de-DE" sz="1500" dirty="0" smtClean="0">
                <a:solidFill>
                  <a:srgbClr val="002060"/>
                </a:solidFill>
              </a:rPr>
              <a:t> und </a:t>
            </a:r>
            <a:r>
              <a:rPr lang="de-DE" altLang="de-DE" sz="1500" b="1" dirty="0" smtClean="0">
                <a:solidFill>
                  <a:srgbClr val="002060"/>
                </a:solidFill>
              </a:rPr>
              <a:t>Basketballständer</a:t>
            </a:r>
            <a:r>
              <a:rPr lang="de-DE" altLang="de-DE" sz="1500" dirty="0" smtClean="0">
                <a:solidFill>
                  <a:srgbClr val="002060"/>
                </a:solidFill>
              </a:rPr>
              <a:t> ergänzen unsere vielfältigen Sport- und Bewegungsmöglichkeiten auf unserem Schulhof.</a:t>
            </a:r>
          </a:p>
        </p:txBody>
      </p:sp>
      <p:sp>
        <p:nvSpPr>
          <p:cNvPr id="23" name="Textfeld 22">
            <a:extLst>
              <a:ext uri="{FF2B5EF4-FFF2-40B4-BE49-F238E27FC236}">
                <a16:creationId xmlns:a16="http://schemas.microsoft.com/office/drawing/2014/main" id="{5CE481C7-8461-4F20-8B63-E04274638036}"/>
              </a:ext>
            </a:extLst>
          </p:cNvPr>
          <p:cNvSpPr txBox="1">
            <a:spLocks noChangeArrowheads="1"/>
          </p:cNvSpPr>
          <p:nvPr/>
        </p:nvSpPr>
        <p:spPr bwMode="auto">
          <a:xfrm>
            <a:off x="1062293" y="5270246"/>
            <a:ext cx="38887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None/>
            </a:pPr>
            <a:r>
              <a:rPr lang="de-DE" altLang="de-DE" sz="1500" dirty="0" smtClean="0">
                <a:solidFill>
                  <a:srgbClr val="002060"/>
                </a:solidFill>
              </a:rPr>
              <a:t>Im Sommer 2022 wurde unser Schulhof neu bemalt, wodurch er nicht nur schöner aussieht, sondern vor allem auch noch mehr Möglichkeiten bietet.</a:t>
            </a:r>
          </a:p>
        </p:txBody>
      </p:sp>
      <p:pic>
        <p:nvPicPr>
          <p:cNvPr id="25" name="Grafik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5137" y="4237926"/>
            <a:ext cx="2630452" cy="1972839"/>
          </a:xfrm>
          <a:prstGeom prst="rect">
            <a:avLst/>
          </a:prstGeom>
        </p:spPr>
      </p:pic>
      <p:pic>
        <p:nvPicPr>
          <p:cNvPr id="26" name="Grafik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4727" y="4237926"/>
            <a:ext cx="2624919" cy="1968689"/>
          </a:xfrm>
          <a:prstGeom prst="rect">
            <a:avLst/>
          </a:prstGeom>
        </p:spPr>
      </p:pic>
    </p:spTree>
    <p:extLst>
      <p:ext uri="{BB962C8B-B14F-4D97-AF65-F5344CB8AC3E}">
        <p14:creationId xmlns:p14="http://schemas.microsoft.com/office/powerpoint/2010/main" val="603637745"/>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0</TotalTime>
  <Words>3508</Words>
  <Application>Microsoft Office PowerPoint</Application>
  <PresentationFormat>Breitbild</PresentationFormat>
  <Paragraphs>311</Paragraphs>
  <Slides>33</Slides>
  <Notes>10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33</vt:i4>
      </vt:variant>
    </vt:vector>
  </HeadingPairs>
  <TitlesOfParts>
    <vt:vector size="40" baseType="lpstr">
      <vt:lpstr>Arial</vt:lpstr>
      <vt:lpstr>Calibri</vt:lpstr>
      <vt:lpstr>Century Gothic</vt:lpstr>
      <vt:lpstr>Courier New</vt:lpstr>
      <vt:lpstr>Wingdings</vt:lpstr>
      <vt:lpstr>Wingdings 2</vt:lpstr>
      <vt:lpstr>Austin</vt:lpstr>
      <vt:lpstr>GGS Uhrschule  Tag der offenen Tür Freitag, 22.09.2023 9.00 – 12.00 Uhr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Projekte und Kooperationen</vt:lpstr>
      <vt:lpstr>PowerPoint-Präsentation</vt:lpstr>
      <vt:lpstr>Auf zum Ausflug…</vt:lpstr>
      <vt:lpstr>PowerPoint-Präsentation</vt:lpstr>
      <vt:lpstr>PowerPoint-Präsentation</vt:lpstr>
      <vt:lpstr>PowerPoint-Präsentation</vt:lpstr>
      <vt:lpstr>PowerPoint-Präsentation</vt:lpstr>
      <vt:lpstr>PowerPoint-Präsentation</vt:lpstr>
      <vt:lpstr>PowerPoint-Präsentation</vt:lpstr>
      <vt:lpstr>Die Schulanmeldung </vt:lpstr>
      <vt:lpstr>PowerPoint-Präsentation</vt:lpstr>
      <vt:lpstr>PowerPoint-Präsentation</vt:lpstr>
      <vt:lpstr> </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GGS Uhrschule: Digitaler Tag  der offenen Tür im September 2020</dc:title>
  <dc:creator>Latte Macchiato</dc:creator>
  <cp:lastModifiedBy>Windows-Benutzer</cp:lastModifiedBy>
  <cp:revision>135</cp:revision>
  <dcterms:created xsi:type="dcterms:W3CDTF">2020-09-01T11:34:11Z</dcterms:created>
  <dcterms:modified xsi:type="dcterms:W3CDTF">2023-09-21T13:00:51Z</dcterms:modified>
</cp:coreProperties>
</file>